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1"/>
  </p:notesMasterIdLst>
  <p:sldIdLst>
    <p:sldId id="256" r:id="rId5"/>
    <p:sldId id="257" r:id="rId6"/>
    <p:sldId id="259" r:id="rId7"/>
    <p:sldId id="258" r:id="rId8"/>
    <p:sldId id="260" r:id="rId9"/>
    <p:sldId id="261" r:id="rId10"/>
    <p:sldId id="263" r:id="rId11"/>
    <p:sldId id="264" r:id="rId12"/>
    <p:sldId id="265" r:id="rId13"/>
    <p:sldId id="267" r:id="rId14"/>
    <p:sldId id="268" r:id="rId15"/>
    <p:sldId id="269" r:id="rId16"/>
    <p:sldId id="270" r:id="rId17"/>
    <p:sldId id="271" r:id="rId18"/>
    <p:sldId id="273" r:id="rId19"/>
    <p:sldId id="274" r:id="rId20"/>
    <p:sldId id="275" r:id="rId21"/>
    <p:sldId id="276" r:id="rId22"/>
    <p:sldId id="278" r:id="rId23"/>
    <p:sldId id="279" r:id="rId24"/>
    <p:sldId id="280" r:id="rId25"/>
    <p:sldId id="281" r:id="rId26"/>
    <p:sldId id="284" r:id="rId27"/>
    <p:sldId id="285" r:id="rId28"/>
    <p:sldId id="286" r:id="rId29"/>
    <p:sldId id="282" r:id="rId30"/>
    <p:sldId id="287" r:id="rId31"/>
    <p:sldId id="300" r:id="rId32"/>
    <p:sldId id="305" r:id="rId33"/>
    <p:sldId id="301" r:id="rId34"/>
    <p:sldId id="303" r:id="rId35"/>
    <p:sldId id="304" r:id="rId36"/>
    <p:sldId id="306" r:id="rId37"/>
    <p:sldId id="289" r:id="rId38"/>
    <p:sldId id="307" r:id="rId39"/>
    <p:sldId id="309" r:id="rId40"/>
    <p:sldId id="291" r:id="rId41"/>
    <p:sldId id="292" r:id="rId42"/>
    <p:sldId id="293" r:id="rId43"/>
    <p:sldId id="294" r:id="rId44"/>
    <p:sldId id="295" r:id="rId45"/>
    <p:sldId id="296" r:id="rId46"/>
    <p:sldId id="297" r:id="rId47"/>
    <p:sldId id="298" r:id="rId48"/>
    <p:sldId id="308" r:id="rId49"/>
    <p:sldId id="29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50D743-22F8-A403-1000-E2D0E4AC10A2}" v="65" dt="2021-11-18T15:53:42.437"/>
    <p1510:client id="{2ADAC599-BDDB-E4F4-9364-BD715EDB4174}" v="2" dt="2021-11-12T23:46:09.373"/>
    <p1510:client id="{3A9F4CD7-2A9A-4AB1-92B8-370791A9561A}" v="2407" dt="2021-11-12T23:43:03.013"/>
    <p1510:client id="{415B2067-BDCC-9CE3-40E4-EFDB30664EB0}" v="5983" dt="2021-11-18T02:48:35.240"/>
    <p1510:client id="{70704D7E-2340-2428-A42D-9B7E75FAAADA}" v="1087" dt="2021-11-18T15:01:52.802"/>
    <p1510:client id="{FA9FDB03-D650-EE60-650F-295BCC434C0E}" v="833" dt="2021-11-14T13:50:04.7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735CC-4D71-4C76-BBBF-926A3A4131BE}" type="datetimeFigureOut">
              <a:rPr lang="en-US"/>
              <a:t>11/18/2021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79167-5A6C-48D2-89DE-88C1FD56D2C6}" type="slidenum">
              <a:rPr lang="en-US"/>
              <a:t>‹#›</a:t>
            </a:fld>
            <a:endParaRPr lang="en-US"/>
          </a:p>
        </p:txBody>
      </p:sp>
    </p:spTree>
    <p:extLst>
      <p:ext uri="{BB962C8B-B14F-4D97-AF65-F5344CB8AC3E}">
        <p14:creationId xmlns:p14="http://schemas.microsoft.com/office/powerpoint/2010/main" val="290130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Start by introducing yourself - </a:t>
            </a:r>
          </a:p>
          <a:p>
            <a:endParaRPr lang="en-US" dirty="0">
              <a:cs typeface="Calibri"/>
            </a:endParaRPr>
          </a:p>
          <a:p>
            <a:r>
              <a:rPr lang="en-US">
                <a:cs typeface="Calibri"/>
              </a:rPr>
              <a:t>Dezaree Stack </a:t>
            </a:r>
            <a:endParaRPr lang="en-US" dirty="0">
              <a:cs typeface="Calibri"/>
            </a:endParaRPr>
          </a:p>
          <a:p>
            <a:r>
              <a:rPr lang="en-US">
                <a:cs typeface="Calibri"/>
              </a:rPr>
              <a:t>Owner of Stack Strategies </a:t>
            </a:r>
            <a:endParaRPr lang="en-US" dirty="0">
              <a:cs typeface="Calibri"/>
            </a:endParaRPr>
          </a:p>
          <a:p>
            <a:r>
              <a:rPr lang="en-US">
                <a:cs typeface="Calibri"/>
              </a:rPr>
              <a:t>Stack Strategies is a digital marketing agency who completes projects and educates business owners. We've been in business officially for a little over a year. </a:t>
            </a:r>
            <a:endParaRPr lang="en-US" dirty="0">
              <a:cs typeface="Calibri"/>
            </a:endParaRPr>
          </a:p>
          <a:p>
            <a:r>
              <a:rPr lang="en-US">
                <a:cs typeface="Calibri"/>
              </a:rPr>
              <a:t>From today's session... I am hoping to see this class learn social media consitency and how to showcase themselves in the all best ways</a:t>
            </a:r>
            <a:endParaRPr lang="en-US" dirty="0">
              <a:cs typeface="Calibri"/>
            </a:endParaRPr>
          </a:p>
          <a:p>
            <a:endParaRPr lang="en-US" dirty="0">
              <a:cs typeface="Calibri"/>
            </a:endParaRPr>
          </a:p>
          <a:p>
            <a:r>
              <a:rPr lang="en-US">
                <a:cs typeface="Calibri"/>
              </a:rPr>
              <a:t>* Cheers cup of coffee now * </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4</a:t>
            </a:fld>
            <a:endParaRPr lang="en-US"/>
          </a:p>
        </p:txBody>
      </p:sp>
    </p:spTree>
    <p:extLst>
      <p:ext uri="{BB962C8B-B14F-4D97-AF65-F5344CB8AC3E}">
        <p14:creationId xmlns:p14="http://schemas.microsoft.com/office/powerpoint/2010/main" val="4013296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26</a:t>
            </a:fld>
            <a:endParaRPr lang="en-US"/>
          </a:p>
        </p:txBody>
      </p:sp>
    </p:spTree>
    <p:extLst>
      <p:ext uri="{BB962C8B-B14F-4D97-AF65-F5344CB8AC3E}">
        <p14:creationId xmlns:p14="http://schemas.microsoft.com/office/powerpoint/2010/main" val="2543184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27</a:t>
            </a:fld>
            <a:endParaRPr lang="en-US"/>
          </a:p>
        </p:txBody>
      </p:sp>
    </p:spTree>
    <p:extLst>
      <p:ext uri="{BB962C8B-B14F-4D97-AF65-F5344CB8AC3E}">
        <p14:creationId xmlns:p14="http://schemas.microsoft.com/office/powerpoint/2010/main" val="2608454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34</a:t>
            </a:fld>
            <a:endParaRPr lang="en-US"/>
          </a:p>
        </p:txBody>
      </p:sp>
    </p:spTree>
    <p:extLst>
      <p:ext uri="{BB962C8B-B14F-4D97-AF65-F5344CB8AC3E}">
        <p14:creationId xmlns:p14="http://schemas.microsoft.com/office/powerpoint/2010/main" val="44792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35</a:t>
            </a:fld>
            <a:endParaRPr lang="en-US"/>
          </a:p>
        </p:txBody>
      </p:sp>
    </p:spTree>
    <p:extLst>
      <p:ext uri="{BB962C8B-B14F-4D97-AF65-F5344CB8AC3E}">
        <p14:creationId xmlns:p14="http://schemas.microsoft.com/office/powerpoint/2010/main" val="250464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36</a:t>
            </a:fld>
            <a:endParaRPr lang="en-US"/>
          </a:p>
        </p:txBody>
      </p:sp>
    </p:spTree>
    <p:extLst>
      <p:ext uri="{BB962C8B-B14F-4D97-AF65-F5344CB8AC3E}">
        <p14:creationId xmlns:p14="http://schemas.microsoft.com/office/powerpoint/2010/main" val="2459308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38</a:t>
            </a:fld>
            <a:endParaRPr lang="en-US"/>
          </a:p>
        </p:txBody>
      </p:sp>
    </p:spTree>
    <p:extLst>
      <p:ext uri="{BB962C8B-B14F-4D97-AF65-F5344CB8AC3E}">
        <p14:creationId xmlns:p14="http://schemas.microsoft.com/office/powerpoint/2010/main" val="219469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39</a:t>
            </a:fld>
            <a:endParaRPr lang="en-US"/>
          </a:p>
        </p:txBody>
      </p:sp>
    </p:spTree>
    <p:extLst>
      <p:ext uri="{BB962C8B-B14F-4D97-AF65-F5344CB8AC3E}">
        <p14:creationId xmlns:p14="http://schemas.microsoft.com/office/powerpoint/2010/main" val="387633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43</a:t>
            </a:fld>
            <a:endParaRPr lang="en-US"/>
          </a:p>
        </p:txBody>
      </p:sp>
    </p:spTree>
    <p:extLst>
      <p:ext uri="{BB962C8B-B14F-4D97-AF65-F5344CB8AC3E}">
        <p14:creationId xmlns:p14="http://schemas.microsoft.com/office/powerpoint/2010/main" val="2098320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44</a:t>
            </a:fld>
            <a:endParaRPr lang="en-US"/>
          </a:p>
        </p:txBody>
      </p:sp>
    </p:spTree>
    <p:extLst>
      <p:ext uri="{BB962C8B-B14F-4D97-AF65-F5344CB8AC3E}">
        <p14:creationId xmlns:p14="http://schemas.microsoft.com/office/powerpoint/2010/main" val="1798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Dashboard</a:t>
            </a:r>
          </a:p>
          <a:p>
            <a:pPr marL="285750" indent="-285750">
              <a:buFont typeface="Arial"/>
              <a:buChar char="•"/>
            </a:pPr>
            <a:r>
              <a:rPr lang="en-US" dirty="0">
                <a:cs typeface="Calibri"/>
              </a:rPr>
              <a:t>Notifications/Inbox</a:t>
            </a:r>
          </a:p>
          <a:p>
            <a:pPr marL="285750" indent="-285750">
              <a:buFont typeface="Arial"/>
              <a:buChar char="•"/>
            </a:pPr>
            <a:r>
              <a:rPr lang="en-US" dirty="0">
                <a:cs typeface="Calibri"/>
              </a:rPr>
              <a:t>Posts / Stories </a:t>
            </a:r>
          </a:p>
          <a:p>
            <a:pPr marL="285750" indent="-285750">
              <a:buFont typeface="Arial"/>
              <a:buChar char="•"/>
            </a:pPr>
            <a:r>
              <a:rPr lang="en-US" dirty="0">
                <a:cs typeface="Calibri"/>
              </a:rPr>
              <a:t>Planner</a:t>
            </a:r>
          </a:p>
          <a:p>
            <a:pPr marL="285750" indent="-285750">
              <a:buFont typeface="Arial"/>
              <a:buChar char="•"/>
            </a:pPr>
            <a:r>
              <a:rPr lang="en-US" dirty="0">
                <a:cs typeface="Calibri"/>
              </a:rPr>
              <a:t>Ads</a:t>
            </a:r>
          </a:p>
          <a:p>
            <a:pPr marL="285750" indent="-285750">
              <a:buFont typeface="Arial"/>
              <a:buChar char="•"/>
            </a:pPr>
            <a:r>
              <a:rPr lang="en-US" dirty="0">
                <a:cs typeface="Calibri"/>
              </a:rPr>
              <a:t>Insights</a:t>
            </a:r>
          </a:p>
          <a:p>
            <a:pPr marL="285750" indent="-285750">
              <a:buFont typeface="Arial"/>
              <a:buChar char="•"/>
            </a:pPr>
            <a:r>
              <a:rPr lang="en-US" dirty="0">
                <a:cs typeface="Calibri"/>
              </a:rPr>
              <a:t>More Tools </a:t>
            </a:r>
          </a:p>
          <a:p>
            <a:pPr marL="285750" indent="-285750">
              <a:buFont typeface="Arial"/>
              <a:buChar char="•"/>
            </a:pPr>
            <a:r>
              <a:rPr lang="en-US" dirty="0">
                <a:cs typeface="Calibri"/>
              </a:rPr>
              <a:t>Page Settings</a:t>
            </a:r>
          </a:p>
          <a:p>
            <a:pPr marL="285750" indent="-285750">
              <a:buFont typeface="Arial"/>
              <a:buChar char="•"/>
            </a:pPr>
            <a:r>
              <a:rPr lang="en-US" dirty="0">
                <a:cs typeface="Calibri"/>
              </a:rPr>
              <a:t>Page Roles </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14</a:t>
            </a:fld>
            <a:endParaRPr lang="en-US"/>
          </a:p>
        </p:txBody>
      </p:sp>
    </p:spTree>
    <p:extLst>
      <p:ext uri="{BB962C8B-B14F-4D97-AF65-F5344CB8AC3E}">
        <p14:creationId xmlns:p14="http://schemas.microsoft.com/office/powerpoint/2010/main" val="254617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19</a:t>
            </a:fld>
            <a:endParaRPr lang="en-US"/>
          </a:p>
        </p:txBody>
      </p:sp>
    </p:spTree>
    <p:extLst>
      <p:ext uri="{BB962C8B-B14F-4D97-AF65-F5344CB8AC3E}">
        <p14:creationId xmlns:p14="http://schemas.microsoft.com/office/powerpoint/2010/main" val="2204302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20</a:t>
            </a:fld>
            <a:endParaRPr lang="en-US"/>
          </a:p>
        </p:txBody>
      </p:sp>
    </p:spTree>
    <p:extLst>
      <p:ext uri="{BB962C8B-B14F-4D97-AF65-F5344CB8AC3E}">
        <p14:creationId xmlns:p14="http://schemas.microsoft.com/office/powerpoint/2010/main" val="1879352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21</a:t>
            </a:fld>
            <a:endParaRPr lang="en-US"/>
          </a:p>
        </p:txBody>
      </p:sp>
    </p:spTree>
    <p:extLst>
      <p:ext uri="{BB962C8B-B14F-4D97-AF65-F5344CB8AC3E}">
        <p14:creationId xmlns:p14="http://schemas.microsoft.com/office/powerpoint/2010/main" val="894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22</a:t>
            </a:fld>
            <a:endParaRPr lang="en-US"/>
          </a:p>
        </p:txBody>
      </p:sp>
    </p:spTree>
    <p:extLst>
      <p:ext uri="{BB962C8B-B14F-4D97-AF65-F5344CB8AC3E}">
        <p14:creationId xmlns:p14="http://schemas.microsoft.com/office/powerpoint/2010/main" val="254456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23</a:t>
            </a:fld>
            <a:endParaRPr lang="en-US"/>
          </a:p>
        </p:txBody>
      </p:sp>
    </p:spTree>
    <p:extLst>
      <p:ext uri="{BB962C8B-B14F-4D97-AF65-F5344CB8AC3E}">
        <p14:creationId xmlns:p14="http://schemas.microsoft.com/office/powerpoint/2010/main" val="2722443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24</a:t>
            </a:fld>
            <a:endParaRPr lang="en-US"/>
          </a:p>
        </p:txBody>
      </p:sp>
    </p:spTree>
    <p:extLst>
      <p:ext uri="{BB962C8B-B14F-4D97-AF65-F5344CB8AC3E}">
        <p14:creationId xmlns:p14="http://schemas.microsoft.com/office/powerpoint/2010/main" val="229196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the class to save the chart as they made changes!</a:t>
            </a:r>
            <a:endParaRPr lang="en-US" dirty="0">
              <a:cs typeface="Calibri"/>
            </a:endParaRPr>
          </a:p>
        </p:txBody>
      </p:sp>
      <p:sp>
        <p:nvSpPr>
          <p:cNvPr id="4" name="Slide Number Placeholder 3"/>
          <p:cNvSpPr>
            <a:spLocks noGrp="1"/>
          </p:cNvSpPr>
          <p:nvPr>
            <p:ph type="sldNum" sz="quarter" idx="5"/>
          </p:nvPr>
        </p:nvSpPr>
        <p:spPr/>
        <p:txBody>
          <a:bodyPr/>
          <a:lstStyle/>
          <a:p>
            <a:fld id="{22F79167-5A6C-48D2-89DE-88C1FD56D2C6}" type="slidenum">
              <a:rPr lang="en-US"/>
              <a:t>25</a:t>
            </a:fld>
            <a:endParaRPr lang="en-US"/>
          </a:p>
        </p:txBody>
      </p:sp>
    </p:spTree>
    <p:extLst>
      <p:ext uri="{BB962C8B-B14F-4D97-AF65-F5344CB8AC3E}">
        <p14:creationId xmlns:p14="http://schemas.microsoft.com/office/powerpoint/2010/main" val="2926866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2116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0408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28852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81366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68492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16356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07074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49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6790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3286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55641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8532079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stack-strategies.com/social-media-handou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Picture 4" descr="A picture containing text, book&#10;&#10;Description automatically generated">
            <a:extLst>
              <a:ext uri="{FF2B5EF4-FFF2-40B4-BE49-F238E27FC236}">
                <a16:creationId xmlns:a16="http://schemas.microsoft.com/office/drawing/2014/main" id="{5189DF9C-8172-4D22-80C0-60C6EB360130}"/>
              </a:ext>
            </a:extLst>
          </p:cNvPr>
          <p:cNvPicPr>
            <a:picLocks noChangeAspect="1"/>
          </p:cNvPicPr>
          <p:nvPr/>
        </p:nvPicPr>
        <p:blipFill>
          <a:blip r:embed="rId2"/>
          <a:stretch>
            <a:fillRect/>
          </a:stretch>
        </p:blipFill>
        <p:spPr>
          <a:xfrm>
            <a:off x="871586" y="1752720"/>
            <a:ext cx="10457740" cy="3864040"/>
          </a:xfrm>
          <a:prstGeom prst="rect">
            <a:avLst/>
          </a:prstGeom>
        </p:spPr>
      </p:pic>
      <p:pic>
        <p:nvPicPr>
          <p:cNvPr id="5" name="Picture 5" descr="Icon&#10;&#10;Description automatically generated">
            <a:extLst>
              <a:ext uri="{FF2B5EF4-FFF2-40B4-BE49-F238E27FC236}">
                <a16:creationId xmlns:a16="http://schemas.microsoft.com/office/drawing/2014/main" id="{7C68EE7B-4AC5-440B-B0E4-7AAF6C6B9E2E}"/>
              </a:ext>
            </a:extLst>
          </p:cNvPr>
          <p:cNvPicPr>
            <a:picLocks noChangeAspect="1"/>
          </p:cNvPicPr>
          <p:nvPr/>
        </p:nvPicPr>
        <p:blipFill>
          <a:blip r:embed="rId3"/>
          <a:stretch>
            <a:fillRect/>
          </a:stretch>
        </p:blipFill>
        <p:spPr>
          <a:xfrm>
            <a:off x="5277633" y="587471"/>
            <a:ext cx="1647173" cy="103799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3F2FAB-8D7F-4E91-AEDF-78A4DFA9F3D2}"/>
              </a:ext>
            </a:extLst>
          </p:cNvPr>
          <p:cNvSpPr txBox="1"/>
          <p:nvPr/>
        </p:nvSpPr>
        <p:spPr>
          <a:xfrm>
            <a:off x="6158993" y="1899575"/>
            <a:ext cx="529503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t>Auditing Your Page</a:t>
            </a:r>
            <a:endParaRPr lang="en-US" b="1">
              <a:cs typeface="Calibri"/>
            </a:endParaRPr>
          </a:p>
          <a:p>
            <a:pPr marL="342900" indent="-342900">
              <a:buFont typeface="Arial"/>
              <a:buChar char="•"/>
            </a:pPr>
            <a:r>
              <a:rPr lang="en-US" sz="2200">
                <a:cs typeface="Calibri"/>
              </a:rPr>
              <a:t>Profile Pic – headshot with logo OR logo</a:t>
            </a:r>
          </a:p>
          <a:p>
            <a:pPr marL="342900" indent="-342900">
              <a:buFont typeface="Arial"/>
              <a:buChar char="•"/>
            </a:pPr>
            <a:r>
              <a:rPr lang="en-US" sz="2200">
                <a:cs typeface="Calibri"/>
              </a:rPr>
              <a:t>Cover Photo(s)</a:t>
            </a:r>
          </a:p>
          <a:p>
            <a:pPr marL="342900" indent="-342900">
              <a:buFont typeface="Arial"/>
              <a:buChar char="•"/>
            </a:pPr>
            <a:r>
              <a:rPr lang="en-US" sz="2200">
                <a:cs typeface="Calibri"/>
              </a:rPr>
              <a:t>About</a:t>
            </a:r>
            <a:endParaRPr lang="en-US" sz="2200" dirty="0">
              <a:cs typeface="Calibri"/>
            </a:endParaRPr>
          </a:p>
          <a:p>
            <a:pPr marL="800100" lvl="1" indent="-342900">
              <a:buFont typeface="Arial"/>
              <a:buChar char="•"/>
            </a:pPr>
            <a:r>
              <a:rPr lang="en-US" sz="2200">
                <a:cs typeface="Calibri"/>
              </a:rPr>
              <a:t>Description</a:t>
            </a:r>
            <a:endParaRPr lang="en-US" sz="2200" dirty="0">
              <a:cs typeface="Calibri"/>
            </a:endParaRPr>
          </a:p>
          <a:p>
            <a:pPr marL="800100" lvl="1" indent="-342900">
              <a:buFont typeface="Arial"/>
              <a:buChar char="•"/>
            </a:pPr>
            <a:r>
              <a:rPr lang="en-US" sz="2200">
                <a:cs typeface="Calibri"/>
              </a:rPr>
              <a:t>Likes</a:t>
            </a:r>
            <a:endParaRPr lang="en-US" sz="2200" dirty="0">
              <a:cs typeface="Calibri"/>
            </a:endParaRPr>
          </a:p>
          <a:p>
            <a:pPr marL="800100" lvl="1" indent="-342900">
              <a:buFont typeface="Arial"/>
              <a:buChar char="•"/>
            </a:pPr>
            <a:r>
              <a:rPr lang="en-US" sz="2200">
                <a:cs typeface="Calibri"/>
              </a:rPr>
              <a:t>Website </a:t>
            </a:r>
            <a:endParaRPr lang="en-US" sz="2200" dirty="0">
              <a:cs typeface="Calibri"/>
            </a:endParaRPr>
          </a:p>
          <a:p>
            <a:pPr marL="800100" lvl="1" indent="-342900">
              <a:buFont typeface="Arial"/>
              <a:buChar char="•"/>
            </a:pPr>
            <a:r>
              <a:rPr lang="en-US" sz="2200">
                <a:cs typeface="Calibri"/>
              </a:rPr>
              <a:t>Phone</a:t>
            </a:r>
            <a:endParaRPr lang="en-US" sz="2200" dirty="0">
              <a:cs typeface="Calibri"/>
            </a:endParaRPr>
          </a:p>
          <a:p>
            <a:pPr marL="800100" lvl="1" indent="-342900">
              <a:buFont typeface="Arial"/>
              <a:buChar char="•"/>
            </a:pPr>
            <a:r>
              <a:rPr lang="en-US" sz="2200">
                <a:cs typeface="Calibri"/>
              </a:rPr>
              <a:t>Email</a:t>
            </a:r>
            <a:endParaRPr lang="en-US" sz="2200" dirty="0">
              <a:cs typeface="Calibri"/>
            </a:endParaRPr>
          </a:p>
          <a:p>
            <a:pPr marL="800100" lvl="1" indent="-342900">
              <a:buFont typeface="Arial"/>
              <a:buChar char="•"/>
            </a:pPr>
            <a:r>
              <a:rPr lang="en-US" sz="2200">
                <a:cs typeface="Calibri"/>
              </a:rPr>
              <a:t>Hours </a:t>
            </a:r>
            <a:endParaRPr lang="en-US" sz="2200" dirty="0">
              <a:cs typeface="Calibri"/>
            </a:endParaRPr>
          </a:p>
          <a:p>
            <a:pPr marL="800100" lvl="1" indent="-342900">
              <a:buFont typeface="Arial"/>
              <a:buChar char="•"/>
            </a:pPr>
            <a:r>
              <a:rPr lang="en-US" sz="2200">
                <a:cs typeface="Calibri"/>
              </a:rPr>
              <a:t>Categories </a:t>
            </a:r>
            <a:endParaRPr lang="en-US" sz="2200" dirty="0">
              <a:cs typeface="Calibri"/>
            </a:endParaRPr>
          </a:p>
          <a:p>
            <a:pPr marL="800100" lvl="1" indent="-342900">
              <a:buFont typeface="Arial"/>
              <a:buChar char="•"/>
            </a:pPr>
            <a:r>
              <a:rPr lang="en-US" sz="2200">
                <a:cs typeface="Calibri"/>
              </a:rPr>
              <a:t>Other Socials</a:t>
            </a:r>
            <a:endParaRPr lang="en-US" sz="2200" dirty="0">
              <a:cs typeface="Calibri"/>
            </a:endParaRPr>
          </a:p>
          <a:p>
            <a:pPr marL="342900" indent="-342900">
              <a:buFont typeface="Arial"/>
              <a:buChar char="•"/>
            </a:pPr>
            <a:r>
              <a:rPr lang="en-US" sz="2200">
                <a:cs typeface="Calibri"/>
              </a:rPr>
              <a:t>Tabs</a:t>
            </a:r>
            <a:endParaRPr lang="en-US" sz="2200" dirty="0">
              <a:cs typeface="Calibri"/>
            </a:endParaRPr>
          </a:p>
          <a:p>
            <a:pPr marL="342900" indent="-342900" algn="ctr">
              <a:buFont typeface="Arial"/>
              <a:buChar char="•"/>
            </a:pPr>
            <a:endParaRPr lang="en-US" sz="2200" dirty="0">
              <a:cs typeface="Calibri"/>
            </a:endParaRPr>
          </a:p>
        </p:txBody>
      </p:sp>
      <p:pic>
        <p:nvPicPr>
          <p:cNvPr id="5" name="Picture 5" descr="Text&#10;&#10;Description automatically generated">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2"/>
          <a:stretch>
            <a:fillRect/>
          </a:stretch>
        </p:blipFill>
        <p:spPr>
          <a:xfrm>
            <a:off x="531422" y="207128"/>
            <a:ext cx="10515598" cy="1274618"/>
          </a:xfrm>
        </p:spPr>
      </p:pic>
      <p:pic>
        <p:nvPicPr>
          <p:cNvPr id="6" name="Picture 6">
            <a:extLst>
              <a:ext uri="{FF2B5EF4-FFF2-40B4-BE49-F238E27FC236}">
                <a16:creationId xmlns:a16="http://schemas.microsoft.com/office/drawing/2014/main" id="{5657E39B-BF97-4DAE-AF0C-6348208A30F5}"/>
              </a:ext>
            </a:extLst>
          </p:cNvPr>
          <p:cNvPicPr>
            <a:picLocks noChangeAspect="1"/>
          </p:cNvPicPr>
          <p:nvPr/>
        </p:nvPicPr>
        <p:blipFill rotWithShape="1">
          <a:blip r:embed="rId3"/>
          <a:srcRect l="12072" r="-163" b="247"/>
          <a:stretch/>
        </p:blipFill>
        <p:spPr>
          <a:xfrm>
            <a:off x="577933" y="2322611"/>
            <a:ext cx="5345648" cy="3994089"/>
          </a:xfrm>
          <a:prstGeom prst="rect">
            <a:avLst/>
          </a:prstGeom>
        </p:spPr>
      </p:pic>
    </p:spTree>
    <p:extLst>
      <p:ext uri="{BB962C8B-B14F-4D97-AF65-F5344CB8AC3E}">
        <p14:creationId xmlns:p14="http://schemas.microsoft.com/office/powerpoint/2010/main" val="17377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3F2FAB-8D7F-4E91-AEDF-78A4DFA9F3D2}"/>
              </a:ext>
            </a:extLst>
          </p:cNvPr>
          <p:cNvSpPr txBox="1"/>
          <p:nvPr/>
        </p:nvSpPr>
        <p:spPr>
          <a:xfrm>
            <a:off x="6093679" y="2247918"/>
            <a:ext cx="529503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cs typeface="Calibri"/>
              </a:rPr>
              <a:t>Everyone follow along from your browser!</a:t>
            </a:r>
          </a:p>
          <a:p>
            <a:pPr algn="ctr"/>
            <a:endParaRPr lang="en-US" sz="2200" b="1" dirty="0">
              <a:cs typeface="Calibri"/>
            </a:endParaRPr>
          </a:p>
          <a:p>
            <a:pPr marL="342900" indent="-342900" algn="ctr">
              <a:buFont typeface="Arial"/>
              <a:buChar char="•"/>
            </a:pPr>
            <a:r>
              <a:rPr lang="en-US" sz="2200">
                <a:cs typeface="Calibri"/>
              </a:rPr>
              <a:t>Interact with your page as your company</a:t>
            </a:r>
            <a:endParaRPr lang="en-US" sz="2200" b="1" dirty="0">
              <a:cs typeface="Calibri"/>
            </a:endParaRPr>
          </a:p>
          <a:p>
            <a:pPr marL="342900" indent="-342900" algn="ctr">
              <a:buFont typeface="Arial"/>
              <a:buChar char="•"/>
            </a:pPr>
            <a:r>
              <a:rPr lang="en-US" sz="2200">
                <a:cs typeface="Calibri"/>
              </a:rPr>
              <a:t>Interact with your page as a visitor (from your personal profile)</a:t>
            </a:r>
            <a:endParaRPr lang="en-US" sz="2200" dirty="0">
              <a:cs typeface="Calibri"/>
            </a:endParaRPr>
          </a:p>
          <a:p>
            <a:pPr marL="342900" indent="-342900" algn="ctr">
              <a:buFont typeface="Arial"/>
              <a:buChar char="•"/>
            </a:pPr>
            <a:endParaRPr lang="en-US" sz="2200" dirty="0">
              <a:cs typeface="Calibri"/>
            </a:endParaRPr>
          </a:p>
          <a:p>
            <a:pPr algn="ctr"/>
            <a:r>
              <a:rPr lang="en-US" sz="2200" b="1">
                <a:cs typeface="Calibri"/>
              </a:rPr>
              <a:t>Now let's try on your phone FB app</a:t>
            </a:r>
            <a:endParaRPr lang="en-US" sz="2200" dirty="0">
              <a:cs typeface="Calibri"/>
            </a:endParaRPr>
          </a:p>
          <a:p>
            <a:pPr marL="342900" indent="-342900" algn="ctr">
              <a:buFont typeface="Arial"/>
              <a:buChar char="•"/>
            </a:pPr>
            <a:r>
              <a:rPr lang="en-US" sz="2200">
                <a:cs typeface="Calibri"/>
              </a:rPr>
              <a:t>Go on FB app</a:t>
            </a:r>
            <a:endParaRPr lang="en-US" sz="2200" b="1" dirty="0">
              <a:cs typeface="Calibri"/>
            </a:endParaRPr>
          </a:p>
          <a:p>
            <a:pPr marL="342900" indent="-342900" algn="ctr">
              <a:buFont typeface="Arial"/>
              <a:buChar char="•"/>
            </a:pPr>
            <a:r>
              <a:rPr lang="en-US" sz="2200">
                <a:cs typeface="Calibri"/>
              </a:rPr>
              <a:t>View your page</a:t>
            </a:r>
            <a:endParaRPr lang="en-US" sz="2200" dirty="0">
              <a:cs typeface="Calibri"/>
            </a:endParaRPr>
          </a:p>
          <a:p>
            <a:pPr marL="342900" indent="-342900" algn="ctr">
              <a:buFont typeface="Arial"/>
              <a:buChar char="•"/>
            </a:pPr>
            <a:r>
              <a:rPr lang="en-US" sz="2200">
                <a:cs typeface="Calibri"/>
              </a:rPr>
              <a:t>Find "View as" button</a:t>
            </a:r>
            <a:endParaRPr lang="en-US" sz="2200" dirty="0">
              <a:cs typeface="Calibri"/>
            </a:endParaRPr>
          </a:p>
          <a:p>
            <a:pPr marL="342900" indent="-342900" algn="ctr">
              <a:buFont typeface="Arial"/>
              <a:buChar char="•"/>
            </a:pPr>
            <a:endParaRPr lang="en-US" sz="2200" dirty="0">
              <a:cs typeface="Calibri"/>
            </a:endParaRPr>
          </a:p>
          <a:p>
            <a:pPr marL="342900" indent="-342900" algn="ctr">
              <a:buFont typeface="Arial"/>
              <a:buChar char="•"/>
            </a:pPr>
            <a:endParaRPr lang="en-US" sz="2200" dirty="0">
              <a:cs typeface="Calibri"/>
            </a:endParaRPr>
          </a:p>
        </p:txBody>
      </p:sp>
      <p:pic>
        <p:nvPicPr>
          <p:cNvPr id="5" name="Picture 5" descr="Logo&#10;&#10;Description automatically generated">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2"/>
          <a:stretch>
            <a:fillRect/>
          </a:stretch>
        </p:blipFill>
        <p:spPr>
          <a:xfrm>
            <a:off x="531422" y="283328"/>
            <a:ext cx="10515598" cy="1274617"/>
          </a:xfrm>
        </p:spPr>
      </p:pic>
      <p:pic>
        <p:nvPicPr>
          <p:cNvPr id="6" name="Picture 6" descr="A picture containing text, indoor, electronics, person&#10;&#10;Description automatically generated">
            <a:extLst>
              <a:ext uri="{FF2B5EF4-FFF2-40B4-BE49-F238E27FC236}">
                <a16:creationId xmlns:a16="http://schemas.microsoft.com/office/drawing/2014/main" id="{5657E39B-BF97-4DAE-AF0C-6348208A30F5}"/>
              </a:ext>
            </a:extLst>
          </p:cNvPr>
          <p:cNvPicPr>
            <a:picLocks noChangeAspect="1"/>
          </p:cNvPicPr>
          <p:nvPr/>
        </p:nvPicPr>
        <p:blipFill rotWithShape="1">
          <a:blip r:embed="rId3"/>
          <a:srcRect l="5387" r="5387"/>
          <a:stretch/>
        </p:blipFill>
        <p:spPr>
          <a:xfrm>
            <a:off x="1241961" y="2246410"/>
            <a:ext cx="4550991" cy="3395376"/>
          </a:xfrm>
          <a:prstGeom prst="rect">
            <a:avLst/>
          </a:prstGeom>
        </p:spPr>
      </p:pic>
    </p:spTree>
    <p:extLst>
      <p:ext uri="{BB962C8B-B14F-4D97-AF65-F5344CB8AC3E}">
        <p14:creationId xmlns:p14="http://schemas.microsoft.com/office/powerpoint/2010/main" val="2506516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3F2FAB-8D7F-4E91-AEDF-78A4DFA9F3D2}"/>
              </a:ext>
            </a:extLst>
          </p:cNvPr>
          <p:cNvSpPr txBox="1"/>
          <p:nvPr/>
        </p:nvSpPr>
        <p:spPr>
          <a:xfrm>
            <a:off x="5680022" y="3107889"/>
            <a:ext cx="6350943"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cs typeface="Calibri"/>
              </a:rPr>
              <a:t>Does everyone have an Instagram for professionals?</a:t>
            </a:r>
          </a:p>
          <a:p>
            <a:pPr algn="ctr"/>
            <a:r>
              <a:rPr lang="en-US" sz="2200" b="1" dirty="0">
                <a:cs typeface="Calibri"/>
              </a:rPr>
              <a:t>Is that in addition to your personal pages?</a:t>
            </a:r>
          </a:p>
          <a:p>
            <a:pPr algn="ctr"/>
            <a:r>
              <a:rPr lang="en-US" sz="2200" b="1" dirty="0">
                <a:cs typeface="Calibri"/>
              </a:rPr>
              <a:t>Are you signed into both pages?</a:t>
            </a:r>
          </a:p>
          <a:p>
            <a:pPr algn="ctr"/>
            <a:endParaRPr lang="en-US" sz="2200" b="1" dirty="0">
              <a:cs typeface="Calibri"/>
            </a:endParaRPr>
          </a:p>
          <a:p>
            <a:pPr algn="ctr"/>
            <a:r>
              <a:rPr lang="en-US" sz="2200" dirty="0">
                <a:cs typeface="Calibri"/>
              </a:rPr>
              <a:t>Double-clicking on icon to switch pages</a:t>
            </a:r>
            <a:endParaRPr lang="en-US" sz="2200" b="1" dirty="0">
              <a:cs typeface="Calibri"/>
            </a:endParaRPr>
          </a:p>
          <a:p>
            <a:pPr algn="ctr"/>
            <a:r>
              <a:rPr lang="en-US" sz="2200" dirty="0">
                <a:cs typeface="Calibri"/>
              </a:rPr>
              <a:t>Switching from Profile page</a:t>
            </a:r>
          </a:p>
          <a:p>
            <a:pPr marL="342900" indent="-342900" algn="ctr">
              <a:buFont typeface="Arial"/>
              <a:buChar char="•"/>
            </a:pPr>
            <a:endParaRPr lang="en-US" sz="2200" dirty="0">
              <a:cs typeface="Calibri"/>
            </a:endParaRPr>
          </a:p>
          <a:p>
            <a:pPr marL="342900" indent="-342900" algn="ctr">
              <a:buFont typeface="Arial"/>
              <a:buChar char="•"/>
            </a:pPr>
            <a:endParaRPr lang="en-US" sz="2200" dirty="0">
              <a:cs typeface="Calibri"/>
            </a:endParaRPr>
          </a:p>
        </p:txBody>
      </p:sp>
      <p:pic>
        <p:nvPicPr>
          <p:cNvPr id="5" name="Picture 5" descr="Logo&#10;&#10;Description automatically generated">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2"/>
          <a:stretch>
            <a:fillRect/>
          </a:stretch>
        </p:blipFill>
        <p:spPr>
          <a:xfrm>
            <a:off x="-536" y="254573"/>
            <a:ext cx="10515590" cy="1274617"/>
          </a:xfrm>
        </p:spPr>
      </p:pic>
      <p:pic>
        <p:nvPicPr>
          <p:cNvPr id="6" name="Picture 6" descr="Graphical user interface, text, application&#10;&#10;Description automatically generated">
            <a:extLst>
              <a:ext uri="{FF2B5EF4-FFF2-40B4-BE49-F238E27FC236}">
                <a16:creationId xmlns:a16="http://schemas.microsoft.com/office/drawing/2014/main" id="{5657E39B-BF97-4DAE-AF0C-6348208A30F5}"/>
              </a:ext>
            </a:extLst>
          </p:cNvPr>
          <p:cNvPicPr>
            <a:picLocks noChangeAspect="1"/>
          </p:cNvPicPr>
          <p:nvPr/>
        </p:nvPicPr>
        <p:blipFill rotWithShape="1">
          <a:blip r:embed="rId3"/>
          <a:srcRect t="262" b="262"/>
          <a:stretch/>
        </p:blipFill>
        <p:spPr>
          <a:xfrm>
            <a:off x="665018" y="2246410"/>
            <a:ext cx="4855791" cy="3678404"/>
          </a:xfrm>
          <a:prstGeom prst="rect">
            <a:avLst/>
          </a:prstGeom>
        </p:spPr>
      </p:pic>
    </p:spTree>
    <p:extLst>
      <p:ext uri="{BB962C8B-B14F-4D97-AF65-F5344CB8AC3E}">
        <p14:creationId xmlns:p14="http://schemas.microsoft.com/office/powerpoint/2010/main" val="3210357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Text&#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247213" y="-138830"/>
            <a:ext cx="7302076" cy="4864422"/>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1749318" y="4731746"/>
            <a:ext cx="99739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dirty="0"/>
              <a:t>Let's visit www.business.facebook.com</a:t>
            </a:r>
            <a:endParaRPr lang="en-US" sz="2400" dirty="0">
              <a:cs typeface="Calibri"/>
            </a:endParaRPr>
          </a:p>
        </p:txBody>
      </p:sp>
    </p:spTree>
    <p:extLst>
      <p:ext uri="{BB962C8B-B14F-4D97-AF65-F5344CB8AC3E}">
        <p14:creationId xmlns:p14="http://schemas.microsoft.com/office/powerpoint/2010/main" val="2365402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3F2FAB-8D7F-4E91-AEDF-78A4DFA9F3D2}"/>
              </a:ext>
            </a:extLst>
          </p:cNvPr>
          <p:cNvSpPr txBox="1"/>
          <p:nvPr/>
        </p:nvSpPr>
        <p:spPr>
          <a:xfrm>
            <a:off x="1728508" y="2041089"/>
            <a:ext cx="873491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mn-lt"/>
                <a:cs typeface="+mn-lt"/>
              </a:rPr>
              <a:t>Business Suite is a free tool that lets you manage your Facebook, Instagram and Messenger accounts in a single place, saving you time and simplifying how you connect with customers.</a:t>
            </a:r>
            <a:endParaRPr lang="en-US" sz="2400">
              <a:cs typeface="Calibri"/>
            </a:endParaRPr>
          </a:p>
          <a:p>
            <a:pPr algn="ctr"/>
            <a:endParaRPr lang="en-US" sz="2400" dirty="0">
              <a:ea typeface="+mn-lt"/>
              <a:cs typeface="+mn-lt"/>
            </a:endParaRPr>
          </a:p>
          <a:p>
            <a:pPr algn="ctr"/>
            <a:r>
              <a:rPr lang="en-US" sz="2400" dirty="0">
                <a:ea typeface="+mn-lt"/>
                <a:cs typeface="+mn-lt"/>
              </a:rPr>
              <a:t>Whether you’re using it on desktop or mobile, Business Suite makes it easy to view notifications and respond to messages quickly. You can also create or schedule posts, stories and ads for your business, and you’ll find helpful insights to optimize your efforts as you go.</a:t>
            </a:r>
            <a:endParaRPr lang="en-US" sz="2400" dirty="0">
              <a:cs typeface="Calibri" panose="020F0502020204030204"/>
            </a:endParaRPr>
          </a:p>
          <a:p>
            <a:endParaRPr lang="en-US" sz="2400" dirty="0">
              <a:cs typeface="Calibri" panose="020F0502020204030204"/>
            </a:endParaRPr>
          </a:p>
        </p:txBody>
      </p:sp>
      <p:pic>
        <p:nvPicPr>
          <p:cNvPr id="5" name="Picture 5" descr="Logo&#10;&#10;Description automatically generated">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29933" y="254573"/>
            <a:ext cx="10515590" cy="1274616"/>
          </a:xfrm>
        </p:spPr>
      </p:pic>
      <p:sp>
        <p:nvSpPr>
          <p:cNvPr id="2" name="TextBox 1">
            <a:extLst>
              <a:ext uri="{FF2B5EF4-FFF2-40B4-BE49-F238E27FC236}">
                <a16:creationId xmlns:a16="http://schemas.microsoft.com/office/drawing/2014/main" id="{AD8B7667-54F0-44CD-98BA-E7065981E82F}"/>
              </a:ext>
            </a:extLst>
          </p:cNvPr>
          <p:cNvSpPr txBox="1"/>
          <p:nvPr/>
        </p:nvSpPr>
        <p:spPr>
          <a:xfrm>
            <a:off x="1728508" y="4762517"/>
            <a:ext cx="87349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dirty="0">
              <a:cs typeface="Calibri" panose="020F0502020204030204"/>
            </a:endParaRPr>
          </a:p>
          <a:p>
            <a:endParaRPr lang="en-US" sz="2400" dirty="0">
              <a:cs typeface="Calibri" panose="020F0502020204030204"/>
            </a:endParaRPr>
          </a:p>
          <a:p>
            <a:pPr algn="ctr"/>
            <a:r>
              <a:rPr lang="en-US" sz="2400" dirty="0">
                <a:cs typeface="Calibri" panose="020F0502020204030204"/>
              </a:rPr>
              <a:t>1. Let's visit the website and bookmark it to your computer</a:t>
            </a:r>
            <a:endParaRPr lang="en-US" sz="2400" dirty="0">
              <a:ea typeface="+mn-lt"/>
              <a:cs typeface="+mn-lt"/>
            </a:endParaRPr>
          </a:p>
          <a:p>
            <a:pPr algn="ctr"/>
            <a:r>
              <a:rPr lang="en-US" sz="2400" dirty="0">
                <a:ea typeface="+mn-lt"/>
                <a:cs typeface="+mn-lt"/>
              </a:rPr>
              <a:t>2. Let's download the app from your phone's app store</a:t>
            </a:r>
            <a:endParaRPr lang="en-US" sz="2400" dirty="0">
              <a:cs typeface="Calibri" panose="020F0502020204030204"/>
            </a:endParaRPr>
          </a:p>
        </p:txBody>
      </p:sp>
    </p:spTree>
    <p:extLst>
      <p:ext uri="{BB962C8B-B14F-4D97-AF65-F5344CB8AC3E}">
        <p14:creationId xmlns:p14="http://schemas.microsoft.com/office/powerpoint/2010/main" val="348566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White text on a black background&#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934442" y="657257"/>
            <a:ext cx="5940532" cy="3986186"/>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6372978" y="4654255"/>
            <a:ext cx="50532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15 minutes</a:t>
            </a:r>
            <a:endParaRPr lang="en-US">
              <a:cs typeface="Calibri" panose="020F0502020204030204"/>
            </a:endParaRPr>
          </a:p>
        </p:txBody>
      </p:sp>
    </p:spTree>
    <p:extLst>
      <p:ext uri="{BB962C8B-B14F-4D97-AF65-F5344CB8AC3E}">
        <p14:creationId xmlns:p14="http://schemas.microsoft.com/office/powerpoint/2010/main" val="1193500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Text&#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560631" y="253230"/>
            <a:ext cx="6673777" cy="4477938"/>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6372978" y="4654255"/>
            <a:ext cx="50532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cs typeface="Calibri"/>
              </a:rPr>
              <a:t>Combining Words, Pictures, Graphics, </a:t>
            </a:r>
            <a:r>
              <a:rPr lang="en-US" sz="2400">
                <a:cs typeface="Calibri"/>
              </a:rPr>
              <a:t>and Videos to make content</a:t>
            </a:r>
            <a:endParaRPr lang="en-US" sz="2400" dirty="0">
              <a:cs typeface="Calibri"/>
            </a:endParaRPr>
          </a:p>
        </p:txBody>
      </p:sp>
    </p:spTree>
    <p:extLst>
      <p:ext uri="{BB962C8B-B14F-4D97-AF65-F5344CB8AC3E}">
        <p14:creationId xmlns:p14="http://schemas.microsoft.com/office/powerpoint/2010/main" val="3507760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0B0772CF-E793-420C-ABD9-E19239B3B03D}"/>
              </a:ext>
            </a:extLst>
          </p:cNvPr>
          <p:cNvPicPr>
            <a:picLocks noGrp="1" noChangeAspect="1"/>
          </p:cNvPicPr>
          <p:nvPr>
            <p:ph idx="1"/>
          </p:nvPr>
        </p:nvPicPr>
        <p:blipFill>
          <a:blip r:embed="rId2"/>
          <a:stretch>
            <a:fillRect/>
          </a:stretch>
        </p:blipFill>
        <p:spPr>
          <a:xfrm>
            <a:off x="1851795" y="526692"/>
            <a:ext cx="8832597" cy="1064954"/>
          </a:xfrm>
        </p:spPr>
      </p:pic>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2606B2-4AE5-4DD3-AFCE-7548C94C3822}"/>
              </a:ext>
            </a:extLst>
          </p:cNvPr>
          <p:cNvSpPr txBox="1"/>
          <p:nvPr/>
        </p:nvSpPr>
        <p:spPr>
          <a:xfrm>
            <a:off x="2159776" y="2046244"/>
            <a:ext cx="8206349"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800"/>
              <a:t>Let's get out a blank sheet of paper, and please write your business name in the center of it.</a:t>
            </a:r>
            <a:endParaRPr lang="en-US" sz="2800">
              <a:cs typeface="Calibri"/>
            </a:endParaRPr>
          </a:p>
          <a:p>
            <a:pPr marL="457200" indent="-457200">
              <a:buAutoNum type="arabicPeriod"/>
            </a:pPr>
            <a:r>
              <a:rPr lang="en-US" sz="2800">
                <a:cs typeface="Calibri"/>
              </a:rPr>
              <a:t>Next, we're going to start a timer for five minutes.</a:t>
            </a:r>
          </a:p>
          <a:p>
            <a:pPr marL="457200" indent="-457200">
              <a:buAutoNum type="arabicPeriod"/>
            </a:pPr>
            <a:r>
              <a:rPr lang="en-US" sz="2800">
                <a:cs typeface="Calibri"/>
              </a:rPr>
              <a:t>During this time, write any images, subjects, topics, products, specialities, niches, expertise areas, or anything else that relates to your business, brand and how people think of you and your business.</a:t>
            </a:r>
            <a:endParaRPr lang="en-US" sz="2800" dirty="0">
              <a:cs typeface="Calibri"/>
            </a:endParaRPr>
          </a:p>
          <a:p>
            <a:pPr marL="457200" indent="-457200">
              <a:buAutoNum type="arabicPeriod"/>
            </a:pPr>
            <a:endParaRPr lang="en-US" sz="2400" dirty="0">
              <a:cs typeface="Calibri"/>
            </a:endParaRPr>
          </a:p>
          <a:p>
            <a:endParaRPr lang="en-US" sz="2400" dirty="0">
              <a:cs typeface="Calibri"/>
            </a:endParaRPr>
          </a:p>
        </p:txBody>
      </p:sp>
    </p:spTree>
    <p:extLst>
      <p:ext uri="{BB962C8B-B14F-4D97-AF65-F5344CB8AC3E}">
        <p14:creationId xmlns:p14="http://schemas.microsoft.com/office/powerpoint/2010/main" val="3325413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0B0772CF-E793-420C-ABD9-E19239B3B03D}"/>
              </a:ext>
            </a:extLst>
          </p:cNvPr>
          <p:cNvPicPr>
            <a:picLocks noGrp="1" noChangeAspect="1"/>
          </p:cNvPicPr>
          <p:nvPr>
            <p:ph idx="1"/>
          </p:nvPr>
        </p:nvPicPr>
        <p:blipFill>
          <a:blip r:embed="rId2"/>
          <a:stretch>
            <a:fillRect/>
          </a:stretch>
        </p:blipFill>
        <p:spPr>
          <a:xfrm>
            <a:off x="1851795" y="526692"/>
            <a:ext cx="8832597" cy="1064954"/>
          </a:xfrm>
        </p:spPr>
      </p:pic>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2606B2-4AE5-4DD3-AFCE-7548C94C3822}"/>
              </a:ext>
            </a:extLst>
          </p:cNvPr>
          <p:cNvSpPr txBox="1"/>
          <p:nvPr/>
        </p:nvSpPr>
        <p:spPr>
          <a:xfrm>
            <a:off x="2030380" y="2175640"/>
            <a:ext cx="87383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TIME IS UP!</a:t>
            </a:r>
            <a:endParaRPr lang="en-US" sz="3200" dirty="0">
              <a:cs typeface="Calibri"/>
            </a:endParaRPr>
          </a:p>
          <a:p>
            <a:endParaRPr lang="en-US" sz="2400" dirty="0">
              <a:cs typeface="Calibri"/>
            </a:endParaRPr>
          </a:p>
          <a:p>
            <a:pPr marL="457200" indent="-457200">
              <a:buAutoNum type="arabicPeriod"/>
            </a:pPr>
            <a:endParaRPr lang="en-US" sz="2400" dirty="0">
              <a:cs typeface="Calibri"/>
            </a:endParaRPr>
          </a:p>
          <a:p>
            <a:endParaRPr lang="en-US" sz="2400" dirty="0">
              <a:cs typeface="Calibri"/>
            </a:endParaRPr>
          </a:p>
        </p:txBody>
      </p:sp>
      <p:sp>
        <p:nvSpPr>
          <p:cNvPr id="2" name="TextBox 1">
            <a:extLst>
              <a:ext uri="{FF2B5EF4-FFF2-40B4-BE49-F238E27FC236}">
                <a16:creationId xmlns:a16="http://schemas.microsoft.com/office/drawing/2014/main" id="{5BADD409-CF14-468B-99CC-ECCCF306D6CA}"/>
              </a:ext>
            </a:extLst>
          </p:cNvPr>
          <p:cNvSpPr txBox="1"/>
          <p:nvPr/>
        </p:nvSpPr>
        <p:spPr>
          <a:xfrm>
            <a:off x="1938365" y="3046908"/>
            <a:ext cx="87383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Okay – cross out some ideas if you need to narrow it in.</a:t>
            </a:r>
            <a:endParaRPr lang="en-US">
              <a:cs typeface="Calibri"/>
            </a:endParaRPr>
          </a:p>
          <a:p>
            <a:pPr algn="ctr"/>
            <a:endParaRPr lang="en-US" sz="2800" dirty="0">
              <a:cs typeface="Calibri"/>
            </a:endParaRPr>
          </a:p>
          <a:p>
            <a:endParaRPr lang="en-US" sz="2400" dirty="0">
              <a:cs typeface="Calibri"/>
            </a:endParaRPr>
          </a:p>
        </p:txBody>
      </p:sp>
      <p:sp>
        <p:nvSpPr>
          <p:cNvPr id="3" name="TextBox 2">
            <a:extLst>
              <a:ext uri="{FF2B5EF4-FFF2-40B4-BE49-F238E27FC236}">
                <a16:creationId xmlns:a16="http://schemas.microsoft.com/office/drawing/2014/main" id="{159E07BF-1D64-4D3B-AD55-31E8DD6970A8}"/>
              </a:ext>
            </a:extLst>
          </p:cNvPr>
          <p:cNvSpPr txBox="1"/>
          <p:nvPr/>
        </p:nvSpPr>
        <p:spPr>
          <a:xfrm>
            <a:off x="2033256" y="3846290"/>
            <a:ext cx="87383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Let's share some of our concept ideas that relate to our business and brands </a:t>
            </a:r>
            <a:r>
              <a:rPr lang="en-US" sz="2800">
                <a:cs typeface="Calibri"/>
              </a:rPr>
              <a:t>amoungst the class.</a:t>
            </a:r>
            <a:endParaRPr lang="en-US" sz="2800" dirty="0">
              <a:cs typeface="Calibri"/>
            </a:endParaRPr>
          </a:p>
          <a:p>
            <a:pPr algn="ctr"/>
            <a:endParaRPr lang="en-US" sz="2800" dirty="0">
              <a:cs typeface="Calibri"/>
            </a:endParaRPr>
          </a:p>
          <a:p>
            <a:endParaRPr lang="en-US" sz="2400" dirty="0">
              <a:cs typeface="Calibri"/>
            </a:endParaRPr>
          </a:p>
        </p:txBody>
      </p:sp>
    </p:spTree>
    <p:extLst>
      <p:ext uri="{BB962C8B-B14F-4D97-AF65-F5344CB8AC3E}">
        <p14:creationId xmlns:p14="http://schemas.microsoft.com/office/powerpoint/2010/main" val="4454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10515582" cy="1274616"/>
          </a:xfrm>
        </p:spPr>
      </p:pic>
      <p:pic>
        <p:nvPicPr>
          <p:cNvPr id="3" name="Picture 3" descr="Diagram&#10;&#10;Description automatically generated">
            <a:extLst>
              <a:ext uri="{FF2B5EF4-FFF2-40B4-BE49-F238E27FC236}">
                <a16:creationId xmlns:a16="http://schemas.microsoft.com/office/drawing/2014/main" id="{4A5FFA16-8B98-4493-8D94-87F67E6422D4}"/>
              </a:ext>
            </a:extLst>
          </p:cNvPr>
          <p:cNvPicPr>
            <a:picLocks noChangeAspect="1"/>
          </p:cNvPicPr>
          <p:nvPr/>
        </p:nvPicPr>
        <p:blipFill>
          <a:blip r:embed="rId4"/>
          <a:stretch>
            <a:fillRect/>
          </a:stretch>
        </p:blipFill>
        <p:spPr>
          <a:xfrm>
            <a:off x="2941608" y="1713508"/>
            <a:ext cx="6768860" cy="4983739"/>
          </a:xfrm>
          <a:prstGeom prst="rect">
            <a:avLst/>
          </a:prstGeom>
        </p:spPr>
      </p:pic>
      <p:pic>
        <p:nvPicPr>
          <p:cNvPr id="4" name="Picture 5" descr="Table&#10;&#10;Description automatically generated">
            <a:extLst>
              <a:ext uri="{FF2B5EF4-FFF2-40B4-BE49-F238E27FC236}">
                <a16:creationId xmlns:a16="http://schemas.microsoft.com/office/drawing/2014/main" id="{26208DFE-335D-40A9-B133-2255CF9450BC}"/>
              </a:ext>
            </a:extLst>
          </p:cNvPr>
          <p:cNvPicPr>
            <a:picLocks noChangeAspect="1"/>
          </p:cNvPicPr>
          <p:nvPr/>
        </p:nvPicPr>
        <p:blipFill>
          <a:blip r:embed="rId5"/>
          <a:stretch>
            <a:fillRect/>
          </a:stretch>
        </p:blipFill>
        <p:spPr>
          <a:xfrm>
            <a:off x="1834551" y="1719078"/>
            <a:ext cx="8982973" cy="5001354"/>
          </a:xfrm>
          <a:prstGeom prst="rect">
            <a:avLst/>
          </a:prstGeom>
        </p:spPr>
      </p:pic>
    </p:spTree>
    <p:extLst>
      <p:ext uri="{BB962C8B-B14F-4D97-AF65-F5344CB8AC3E}">
        <p14:creationId xmlns:p14="http://schemas.microsoft.com/office/powerpoint/2010/main" val="3761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logo&#10;&#10;Description automatically generated">
            <a:extLst>
              <a:ext uri="{FF2B5EF4-FFF2-40B4-BE49-F238E27FC236}">
                <a16:creationId xmlns:a16="http://schemas.microsoft.com/office/drawing/2014/main" id="{39E09155-99A7-423C-B27A-42B8360BCC66}"/>
              </a:ext>
            </a:extLst>
          </p:cNvPr>
          <p:cNvPicPr>
            <a:picLocks noGrp="1" noChangeAspect="1"/>
          </p:cNvPicPr>
          <p:nvPr>
            <p:ph idx="1"/>
          </p:nvPr>
        </p:nvPicPr>
        <p:blipFill>
          <a:blip r:embed="rId2"/>
          <a:stretch>
            <a:fillRect/>
          </a:stretch>
        </p:blipFill>
        <p:spPr>
          <a:xfrm>
            <a:off x="-110648" y="151495"/>
            <a:ext cx="9724031" cy="1440597"/>
          </a:xfrm>
        </p:spPr>
      </p:pic>
      <p:graphicFrame>
        <p:nvGraphicFramePr>
          <p:cNvPr id="5" name="Table 5">
            <a:extLst>
              <a:ext uri="{FF2B5EF4-FFF2-40B4-BE49-F238E27FC236}">
                <a16:creationId xmlns:a16="http://schemas.microsoft.com/office/drawing/2014/main" id="{7CE16A14-BC95-4C38-A24A-CA1A153BA478}"/>
              </a:ext>
            </a:extLst>
          </p:cNvPr>
          <p:cNvGraphicFramePr>
            <a:graphicFrameLocks noGrp="1"/>
          </p:cNvGraphicFramePr>
          <p:nvPr>
            <p:extLst>
              <p:ext uri="{D42A27DB-BD31-4B8C-83A1-F6EECF244321}">
                <p14:modId xmlns:p14="http://schemas.microsoft.com/office/powerpoint/2010/main" val="2975583749"/>
              </p:ext>
            </p:extLst>
          </p:nvPr>
        </p:nvGraphicFramePr>
        <p:xfrm>
          <a:off x="2074311" y="2058486"/>
          <a:ext cx="8168637" cy="4079235"/>
        </p:xfrm>
        <a:graphic>
          <a:graphicData uri="http://schemas.openxmlformats.org/drawingml/2006/table">
            <a:tbl>
              <a:tblPr firstRow="1" bandRow="1">
                <a:tableStyleId>{5C22544A-7EE6-4342-B048-85BDC9FD1C3A}</a:tableStyleId>
              </a:tblPr>
              <a:tblGrid>
                <a:gridCol w="1169095">
                  <a:extLst>
                    <a:ext uri="{9D8B030D-6E8A-4147-A177-3AD203B41FA5}">
                      <a16:colId xmlns:a16="http://schemas.microsoft.com/office/drawing/2014/main" val="651232035"/>
                    </a:ext>
                  </a:extLst>
                </a:gridCol>
                <a:gridCol w="6999542">
                  <a:extLst>
                    <a:ext uri="{9D8B030D-6E8A-4147-A177-3AD203B41FA5}">
                      <a16:colId xmlns:a16="http://schemas.microsoft.com/office/drawing/2014/main" val="2163264105"/>
                    </a:ext>
                  </a:extLst>
                </a:gridCol>
              </a:tblGrid>
              <a:tr h="370840">
                <a:tc>
                  <a:txBody>
                    <a:bodyPr/>
                    <a:lstStyle/>
                    <a:p>
                      <a:pPr algn="ctr"/>
                      <a:r>
                        <a:rPr lang="en-US" dirty="0"/>
                        <a:t>Time (</a:t>
                      </a:r>
                      <a:r>
                        <a:rPr lang="en-US" dirty="0" err="1"/>
                        <a:t>est</a:t>
                      </a:r>
                      <a:r>
                        <a:rPr lang="en-US" dirty="0"/>
                        <a:t>)</a:t>
                      </a:r>
                    </a:p>
                  </a:txBody>
                  <a:tcPr/>
                </a:tc>
                <a:tc>
                  <a:txBody>
                    <a:bodyPr/>
                    <a:lstStyle/>
                    <a:p>
                      <a:r>
                        <a:rPr lang="en-US" dirty="0"/>
                        <a:t>Session </a:t>
                      </a:r>
                    </a:p>
                  </a:txBody>
                  <a:tcPr/>
                </a:tc>
                <a:extLst>
                  <a:ext uri="{0D108BD9-81ED-4DB2-BD59-A6C34878D82A}">
                    <a16:rowId xmlns:a16="http://schemas.microsoft.com/office/drawing/2014/main" val="848372332"/>
                  </a:ext>
                </a:extLst>
              </a:tr>
              <a:tr h="370840">
                <a:tc>
                  <a:txBody>
                    <a:bodyPr/>
                    <a:lstStyle/>
                    <a:p>
                      <a:pPr algn="ctr"/>
                      <a:r>
                        <a:rPr lang="en-US" dirty="0"/>
                        <a:t>11:00 </a:t>
                      </a:r>
                      <a:endParaRPr lang="en-US"/>
                    </a:p>
                  </a:txBody>
                  <a:tcPr/>
                </a:tc>
                <a:tc>
                  <a:txBody>
                    <a:bodyPr/>
                    <a:lstStyle/>
                    <a:p>
                      <a:r>
                        <a:rPr lang="en-US" dirty="0"/>
                        <a:t>Introduction </a:t>
                      </a:r>
                    </a:p>
                  </a:txBody>
                  <a:tcPr/>
                </a:tc>
                <a:extLst>
                  <a:ext uri="{0D108BD9-81ED-4DB2-BD59-A6C34878D82A}">
                    <a16:rowId xmlns:a16="http://schemas.microsoft.com/office/drawing/2014/main" val="3814895370"/>
                  </a:ext>
                </a:extLst>
              </a:tr>
              <a:tr h="370840">
                <a:tc>
                  <a:txBody>
                    <a:bodyPr/>
                    <a:lstStyle/>
                    <a:p>
                      <a:pPr algn="ctr"/>
                      <a:r>
                        <a:rPr lang="en-US" dirty="0"/>
                        <a:t>11:30</a:t>
                      </a:r>
                    </a:p>
                  </a:txBody>
                  <a:tcPr/>
                </a:tc>
                <a:tc>
                  <a:txBody>
                    <a:bodyPr/>
                    <a:lstStyle/>
                    <a:p>
                      <a:r>
                        <a:rPr lang="en-US" dirty="0"/>
                        <a:t>Elements of a Profile</a:t>
                      </a:r>
                    </a:p>
                  </a:txBody>
                  <a:tcPr/>
                </a:tc>
                <a:extLst>
                  <a:ext uri="{0D108BD9-81ED-4DB2-BD59-A6C34878D82A}">
                    <a16:rowId xmlns:a16="http://schemas.microsoft.com/office/drawing/2014/main" val="1511900156"/>
                  </a:ext>
                </a:extLst>
              </a:tr>
              <a:tr h="370840">
                <a:tc>
                  <a:txBody>
                    <a:bodyPr/>
                    <a:lstStyle/>
                    <a:p>
                      <a:pPr algn="ctr"/>
                      <a:r>
                        <a:rPr lang="en-US" dirty="0"/>
                        <a:t>12:00</a:t>
                      </a:r>
                    </a:p>
                  </a:txBody>
                  <a:tcPr/>
                </a:tc>
                <a:tc>
                  <a:txBody>
                    <a:bodyPr/>
                    <a:lstStyle/>
                    <a:p>
                      <a:r>
                        <a:rPr lang="en-US" dirty="0"/>
                        <a:t>Business Suite Tour</a:t>
                      </a:r>
                    </a:p>
                  </a:txBody>
                  <a:tcPr/>
                </a:tc>
                <a:extLst>
                  <a:ext uri="{0D108BD9-81ED-4DB2-BD59-A6C34878D82A}">
                    <a16:rowId xmlns:a16="http://schemas.microsoft.com/office/drawing/2014/main" val="2993702261"/>
                  </a:ext>
                </a:extLst>
              </a:tr>
              <a:tr h="370840">
                <a:tc>
                  <a:txBody>
                    <a:bodyPr/>
                    <a:lstStyle/>
                    <a:p>
                      <a:pPr algn="ctr"/>
                      <a:r>
                        <a:rPr lang="en-US" dirty="0"/>
                        <a:t>12:30</a:t>
                      </a:r>
                    </a:p>
                  </a:txBody>
                  <a:tcPr/>
                </a:tc>
                <a:tc>
                  <a:txBody>
                    <a:bodyPr/>
                    <a:lstStyle/>
                    <a:p>
                      <a:r>
                        <a:rPr lang="en-US" dirty="0"/>
                        <a:t>Break</a:t>
                      </a:r>
                    </a:p>
                  </a:txBody>
                  <a:tcPr/>
                </a:tc>
                <a:extLst>
                  <a:ext uri="{0D108BD9-81ED-4DB2-BD59-A6C34878D82A}">
                    <a16:rowId xmlns:a16="http://schemas.microsoft.com/office/drawing/2014/main" val="2538306386"/>
                  </a:ext>
                </a:extLst>
              </a:tr>
              <a:tr h="370840">
                <a:tc>
                  <a:txBody>
                    <a:bodyPr/>
                    <a:lstStyle/>
                    <a:p>
                      <a:pPr algn="ctr"/>
                      <a:r>
                        <a:rPr lang="en-US" dirty="0"/>
                        <a:t>12:45</a:t>
                      </a:r>
                    </a:p>
                  </a:txBody>
                  <a:tcPr/>
                </a:tc>
                <a:tc>
                  <a:txBody>
                    <a:bodyPr/>
                    <a:lstStyle/>
                    <a:p>
                      <a:r>
                        <a:rPr lang="en-US" dirty="0"/>
                        <a:t>How and What to Post</a:t>
                      </a:r>
                    </a:p>
                  </a:txBody>
                  <a:tcPr/>
                </a:tc>
                <a:extLst>
                  <a:ext uri="{0D108BD9-81ED-4DB2-BD59-A6C34878D82A}">
                    <a16:rowId xmlns:a16="http://schemas.microsoft.com/office/drawing/2014/main" val="103060724"/>
                  </a:ext>
                </a:extLst>
              </a:tr>
              <a:tr h="370840">
                <a:tc>
                  <a:txBody>
                    <a:bodyPr/>
                    <a:lstStyle/>
                    <a:p>
                      <a:pPr algn="ctr"/>
                      <a:r>
                        <a:rPr lang="en-US" dirty="0"/>
                        <a:t>1:30</a:t>
                      </a:r>
                    </a:p>
                  </a:txBody>
                  <a:tcPr/>
                </a:tc>
                <a:tc>
                  <a:txBody>
                    <a:bodyPr/>
                    <a:lstStyle/>
                    <a:p>
                      <a:r>
                        <a:rPr lang="en-US" dirty="0"/>
                        <a:t>Practicing Stories</a:t>
                      </a:r>
                    </a:p>
                  </a:txBody>
                  <a:tcPr/>
                </a:tc>
                <a:extLst>
                  <a:ext uri="{0D108BD9-81ED-4DB2-BD59-A6C34878D82A}">
                    <a16:rowId xmlns:a16="http://schemas.microsoft.com/office/drawing/2014/main" val="703331244"/>
                  </a:ext>
                </a:extLst>
              </a:tr>
              <a:tr h="370840">
                <a:tc>
                  <a:txBody>
                    <a:bodyPr/>
                    <a:lstStyle/>
                    <a:p>
                      <a:pPr algn="ctr"/>
                      <a:r>
                        <a:rPr lang="en-US" dirty="0"/>
                        <a:t>2:00</a:t>
                      </a:r>
                    </a:p>
                  </a:txBody>
                  <a:tcPr/>
                </a:tc>
                <a:tc>
                  <a:txBody>
                    <a:bodyPr/>
                    <a:lstStyle/>
                    <a:p>
                      <a:r>
                        <a:rPr lang="en-US" dirty="0"/>
                        <a:t>Break</a:t>
                      </a:r>
                    </a:p>
                  </a:txBody>
                  <a:tcPr/>
                </a:tc>
                <a:extLst>
                  <a:ext uri="{0D108BD9-81ED-4DB2-BD59-A6C34878D82A}">
                    <a16:rowId xmlns:a16="http://schemas.microsoft.com/office/drawing/2014/main" val="3358285692"/>
                  </a:ext>
                </a:extLst>
              </a:tr>
              <a:tr h="370839">
                <a:tc>
                  <a:txBody>
                    <a:bodyPr/>
                    <a:lstStyle/>
                    <a:p>
                      <a:pPr lvl="0" algn="ctr">
                        <a:buNone/>
                      </a:pPr>
                      <a:r>
                        <a:rPr lang="en-US" dirty="0"/>
                        <a:t>2:15</a:t>
                      </a:r>
                    </a:p>
                  </a:txBody>
                  <a:tcPr/>
                </a:tc>
                <a:tc>
                  <a:txBody>
                    <a:bodyPr/>
                    <a:lstStyle/>
                    <a:p>
                      <a:pPr lvl="0">
                        <a:buNone/>
                      </a:pPr>
                      <a:r>
                        <a:rPr lang="en-US" dirty="0"/>
                        <a:t>Ads and Analytics</a:t>
                      </a:r>
                    </a:p>
                  </a:txBody>
                  <a:tcPr/>
                </a:tc>
                <a:extLst>
                  <a:ext uri="{0D108BD9-81ED-4DB2-BD59-A6C34878D82A}">
                    <a16:rowId xmlns:a16="http://schemas.microsoft.com/office/drawing/2014/main" val="2929121076"/>
                  </a:ext>
                </a:extLst>
              </a:tr>
              <a:tr h="370838">
                <a:tc>
                  <a:txBody>
                    <a:bodyPr/>
                    <a:lstStyle/>
                    <a:p>
                      <a:pPr lvl="0" algn="ctr">
                        <a:buNone/>
                      </a:pPr>
                      <a:r>
                        <a:rPr lang="en-US" dirty="0"/>
                        <a:t>2:45</a:t>
                      </a:r>
                    </a:p>
                  </a:txBody>
                  <a:tcPr/>
                </a:tc>
                <a:tc>
                  <a:txBody>
                    <a:bodyPr/>
                    <a:lstStyle/>
                    <a:p>
                      <a:pPr lvl="0">
                        <a:buNone/>
                      </a:pPr>
                      <a:r>
                        <a:rPr lang="en-US" dirty="0"/>
                        <a:t>Moving Forward</a:t>
                      </a:r>
                    </a:p>
                  </a:txBody>
                  <a:tcPr/>
                </a:tc>
                <a:extLst>
                  <a:ext uri="{0D108BD9-81ED-4DB2-BD59-A6C34878D82A}">
                    <a16:rowId xmlns:a16="http://schemas.microsoft.com/office/drawing/2014/main" val="3392417686"/>
                  </a:ext>
                </a:extLst>
              </a:tr>
              <a:tr h="370838">
                <a:tc>
                  <a:txBody>
                    <a:bodyPr/>
                    <a:lstStyle/>
                    <a:p>
                      <a:pPr lvl="0" algn="ctr">
                        <a:buNone/>
                      </a:pPr>
                      <a:r>
                        <a:rPr lang="en-US" dirty="0"/>
                        <a:t>3:00</a:t>
                      </a:r>
                    </a:p>
                  </a:txBody>
                  <a:tcPr/>
                </a:tc>
                <a:tc>
                  <a:txBody>
                    <a:bodyPr/>
                    <a:lstStyle/>
                    <a:p>
                      <a:pPr lvl="0">
                        <a:buNone/>
                      </a:pPr>
                      <a:r>
                        <a:rPr lang="en-US" dirty="0"/>
                        <a:t>Open Discussion or Groups</a:t>
                      </a:r>
                    </a:p>
                  </a:txBody>
                  <a:tcPr/>
                </a:tc>
                <a:extLst>
                  <a:ext uri="{0D108BD9-81ED-4DB2-BD59-A6C34878D82A}">
                    <a16:rowId xmlns:a16="http://schemas.microsoft.com/office/drawing/2014/main" val="1234492099"/>
                  </a:ext>
                </a:extLst>
              </a:tr>
            </a:tbl>
          </a:graphicData>
        </a:graphic>
      </p:graphicFrame>
    </p:spTree>
    <p:extLst>
      <p:ext uri="{BB962C8B-B14F-4D97-AF65-F5344CB8AC3E}">
        <p14:creationId xmlns:p14="http://schemas.microsoft.com/office/powerpoint/2010/main" val="3157240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10515582" cy="1274616"/>
          </a:xfrm>
        </p:spPr>
      </p:pic>
      <p:sp>
        <p:nvSpPr>
          <p:cNvPr id="2" name="TextBox 1">
            <a:extLst>
              <a:ext uri="{FF2B5EF4-FFF2-40B4-BE49-F238E27FC236}">
                <a16:creationId xmlns:a16="http://schemas.microsoft.com/office/drawing/2014/main" id="{2519E9E0-CE62-4DF3-87AB-8C9D0C394962}"/>
              </a:ext>
            </a:extLst>
          </p:cNvPr>
          <p:cNvSpPr txBox="1"/>
          <p:nvPr/>
        </p:nvSpPr>
        <p:spPr>
          <a:xfrm>
            <a:off x="1961369" y="1876592"/>
            <a:ext cx="87383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lgn="ctr">
              <a:buAutoNum type="arabicPeriod"/>
            </a:pPr>
            <a:r>
              <a:rPr lang="en-US" sz="2800">
                <a:cs typeface="Calibri"/>
              </a:rPr>
              <a:t>Start with a brainstorm</a:t>
            </a:r>
            <a:endParaRPr lang="en-US" sz="2800" dirty="0">
              <a:cs typeface="Calibri"/>
            </a:endParaRPr>
          </a:p>
          <a:p>
            <a:pPr algn="ctr"/>
            <a:endParaRPr lang="en-US" sz="2800" dirty="0">
              <a:cs typeface="Calibri"/>
            </a:endParaRPr>
          </a:p>
          <a:p>
            <a:endParaRPr lang="en-US" sz="2400" dirty="0">
              <a:cs typeface="Calibri"/>
            </a:endParaRPr>
          </a:p>
        </p:txBody>
      </p:sp>
      <p:sp>
        <p:nvSpPr>
          <p:cNvPr id="6" name="TextBox 5">
            <a:extLst>
              <a:ext uri="{FF2B5EF4-FFF2-40B4-BE49-F238E27FC236}">
                <a16:creationId xmlns:a16="http://schemas.microsoft.com/office/drawing/2014/main" id="{933B7DFA-89B8-41FF-8902-958F7222FFB3}"/>
              </a:ext>
            </a:extLst>
          </p:cNvPr>
          <p:cNvSpPr txBox="1"/>
          <p:nvPr/>
        </p:nvSpPr>
        <p:spPr>
          <a:xfrm>
            <a:off x="1955618" y="1870841"/>
            <a:ext cx="87383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lgn="ctr">
              <a:buAutoNum type="arabicPeriod"/>
            </a:pPr>
            <a:r>
              <a:rPr lang="en-US" sz="2800" strike="sngStrike">
                <a:cs typeface="Calibri"/>
              </a:rPr>
              <a:t>Start with a brainstorm</a:t>
            </a:r>
          </a:p>
          <a:p>
            <a:pPr algn="ctr"/>
            <a:endParaRPr lang="en-US" sz="2800" dirty="0">
              <a:cs typeface="Calibri"/>
            </a:endParaRPr>
          </a:p>
          <a:p>
            <a:endParaRPr lang="en-US" sz="2400" dirty="0">
              <a:cs typeface="Calibri"/>
            </a:endParaRPr>
          </a:p>
        </p:txBody>
      </p:sp>
      <p:sp>
        <p:nvSpPr>
          <p:cNvPr id="7" name="TextBox 6">
            <a:extLst>
              <a:ext uri="{FF2B5EF4-FFF2-40B4-BE49-F238E27FC236}">
                <a16:creationId xmlns:a16="http://schemas.microsoft.com/office/drawing/2014/main" id="{5A6F7B6A-6568-418F-8C87-52AF289DA382}"/>
              </a:ext>
            </a:extLst>
          </p:cNvPr>
          <p:cNvSpPr txBox="1"/>
          <p:nvPr/>
        </p:nvSpPr>
        <p:spPr>
          <a:xfrm>
            <a:off x="1978621" y="2454562"/>
            <a:ext cx="87383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2. Let's turn that brainstorm into a content chart</a:t>
            </a:r>
            <a:endParaRPr lang="en-US" sz="2800" dirty="0">
              <a:cs typeface="Calibri"/>
            </a:endParaRPr>
          </a:p>
          <a:p>
            <a:pPr algn="ctr"/>
            <a:endParaRPr lang="en-US" sz="2800" dirty="0">
              <a:cs typeface="Calibri"/>
            </a:endParaRPr>
          </a:p>
          <a:p>
            <a:endParaRPr lang="en-US" sz="2400" dirty="0">
              <a:cs typeface="Calibri"/>
            </a:endParaRPr>
          </a:p>
        </p:txBody>
      </p:sp>
      <p:sp>
        <p:nvSpPr>
          <p:cNvPr id="9" name="TextBox 8">
            <a:extLst>
              <a:ext uri="{FF2B5EF4-FFF2-40B4-BE49-F238E27FC236}">
                <a16:creationId xmlns:a16="http://schemas.microsoft.com/office/drawing/2014/main" id="{9C730E06-0D1E-4D1B-84D8-E36C04841474}"/>
              </a:ext>
            </a:extLst>
          </p:cNvPr>
          <p:cNvSpPr txBox="1"/>
          <p:nvPr/>
        </p:nvSpPr>
        <p:spPr>
          <a:xfrm>
            <a:off x="1958493" y="3110170"/>
            <a:ext cx="8738311"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3. After we have a chart, we will turn that into a post plan.</a:t>
            </a:r>
            <a:endParaRPr lang="en-US">
              <a:cs typeface="Calibri"/>
            </a:endParaRPr>
          </a:p>
          <a:p>
            <a:pPr algn="ctr"/>
            <a:endParaRPr lang="en-US" sz="2800" dirty="0">
              <a:cs typeface="Calibri"/>
            </a:endParaRPr>
          </a:p>
          <a:p>
            <a:pPr algn="ctr"/>
            <a:endParaRPr lang="en-US" sz="2800" dirty="0">
              <a:cs typeface="Calibri"/>
            </a:endParaRPr>
          </a:p>
          <a:p>
            <a:pPr algn="ctr"/>
            <a:endParaRPr lang="en-US" sz="2800" dirty="0">
              <a:cs typeface="Calibri"/>
            </a:endParaRPr>
          </a:p>
          <a:p>
            <a:pPr algn="ctr"/>
            <a:endParaRPr lang="en-US" sz="2800" dirty="0">
              <a:cs typeface="Calibri"/>
            </a:endParaRPr>
          </a:p>
          <a:p>
            <a:endParaRPr lang="en-US" sz="2400" dirty="0">
              <a:cs typeface="Calibri"/>
            </a:endParaRPr>
          </a:p>
        </p:txBody>
      </p:sp>
      <p:pic>
        <p:nvPicPr>
          <p:cNvPr id="3" name="Picture 3" descr="A picture containing text, table, person&#10;&#10;Description automatically generated">
            <a:extLst>
              <a:ext uri="{FF2B5EF4-FFF2-40B4-BE49-F238E27FC236}">
                <a16:creationId xmlns:a16="http://schemas.microsoft.com/office/drawing/2014/main" id="{EBC380F6-D0A1-4800-AAEE-3B72E5D72AB1}"/>
              </a:ext>
            </a:extLst>
          </p:cNvPr>
          <p:cNvPicPr>
            <a:picLocks noChangeAspect="1"/>
          </p:cNvPicPr>
          <p:nvPr/>
        </p:nvPicPr>
        <p:blipFill rotWithShape="1">
          <a:blip r:embed="rId4"/>
          <a:srcRect t="16017" r="145" b="28788"/>
          <a:stretch/>
        </p:blipFill>
        <p:spPr>
          <a:xfrm>
            <a:off x="2366512" y="3783188"/>
            <a:ext cx="7933432" cy="2924403"/>
          </a:xfrm>
          <a:prstGeom prst="rect">
            <a:avLst/>
          </a:prstGeom>
        </p:spPr>
      </p:pic>
    </p:spTree>
    <p:extLst>
      <p:ext uri="{BB962C8B-B14F-4D97-AF65-F5344CB8AC3E}">
        <p14:creationId xmlns:p14="http://schemas.microsoft.com/office/powerpoint/2010/main" val="326885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10515582" cy="1274616"/>
          </a:xfrm>
        </p:spPr>
      </p:pic>
      <p:pic>
        <p:nvPicPr>
          <p:cNvPr id="11" name="Picture 12" descr="Table&#10;&#10;Description automatically generated">
            <a:extLst>
              <a:ext uri="{FF2B5EF4-FFF2-40B4-BE49-F238E27FC236}">
                <a16:creationId xmlns:a16="http://schemas.microsoft.com/office/drawing/2014/main" id="{B31A9450-C142-4FEB-B16D-69E1A9C6AAC1}"/>
              </a:ext>
            </a:extLst>
          </p:cNvPr>
          <p:cNvPicPr>
            <a:picLocks noChangeAspect="1"/>
          </p:cNvPicPr>
          <p:nvPr/>
        </p:nvPicPr>
        <p:blipFill>
          <a:blip r:embed="rId4"/>
          <a:stretch>
            <a:fillRect/>
          </a:stretch>
        </p:blipFill>
        <p:spPr>
          <a:xfrm>
            <a:off x="-2583" y="2629333"/>
            <a:ext cx="12197165" cy="3640427"/>
          </a:xfrm>
          <a:prstGeom prst="rect">
            <a:avLst/>
          </a:prstGeom>
        </p:spPr>
      </p:pic>
      <p:sp>
        <p:nvSpPr>
          <p:cNvPr id="13" name="TextBox 12">
            <a:extLst>
              <a:ext uri="{FF2B5EF4-FFF2-40B4-BE49-F238E27FC236}">
                <a16:creationId xmlns:a16="http://schemas.microsoft.com/office/drawing/2014/main" id="{46F22C31-5064-48F5-8953-84576C9C3BF7}"/>
              </a:ext>
            </a:extLst>
          </p:cNvPr>
          <p:cNvSpPr txBox="1"/>
          <p:nvPr/>
        </p:nvSpPr>
        <p:spPr>
          <a:xfrm>
            <a:off x="105715" y="1828587"/>
            <a:ext cx="1198759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Go to the resource page and download the next resource... the content chart!</a:t>
            </a:r>
            <a:endParaRPr lang="en-US"/>
          </a:p>
          <a:p>
            <a:pPr algn="ctr"/>
            <a:endParaRPr lang="en-US" sz="2800" dirty="0">
              <a:cs typeface="Calibri"/>
            </a:endParaRPr>
          </a:p>
          <a:p>
            <a:endParaRPr lang="en-US" sz="2400" dirty="0">
              <a:cs typeface="Calibri"/>
            </a:endParaRPr>
          </a:p>
        </p:txBody>
      </p:sp>
    </p:spTree>
    <p:extLst>
      <p:ext uri="{BB962C8B-B14F-4D97-AF65-F5344CB8AC3E}">
        <p14:creationId xmlns:p14="http://schemas.microsoft.com/office/powerpoint/2010/main" val="29978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10515582" cy="1274616"/>
          </a:xfrm>
        </p:spPr>
      </p:pic>
      <p:sp>
        <p:nvSpPr>
          <p:cNvPr id="2" name="TextBox 1">
            <a:extLst>
              <a:ext uri="{FF2B5EF4-FFF2-40B4-BE49-F238E27FC236}">
                <a16:creationId xmlns:a16="http://schemas.microsoft.com/office/drawing/2014/main" id="{2519E9E0-CE62-4DF3-87AB-8C9D0C394962}"/>
              </a:ext>
            </a:extLst>
          </p:cNvPr>
          <p:cNvSpPr txBox="1"/>
          <p:nvPr/>
        </p:nvSpPr>
        <p:spPr>
          <a:xfrm>
            <a:off x="4520540" y="2767988"/>
            <a:ext cx="8738311"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dirty="0">
              <a:cs typeface="Calibri"/>
            </a:endParaRPr>
          </a:p>
          <a:p>
            <a:pPr marL="514350" indent="-514350">
              <a:buFont typeface="Arial"/>
              <a:buChar char="•"/>
            </a:pPr>
            <a:r>
              <a:rPr lang="en-US" sz="2800">
                <a:cs typeface="Calibri"/>
              </a:rPr>
              <a:t>Use your brainstorm to add ideas to the chart </a:t>
            </a:r>
            <a:endParaRPr lang="en-US" sz="2800" dirty="0">
              <a:cs typeface="Calibri"/>
            </a:endParaRPr>
          </a:p>
          <a:p>
            <a:pPr marL="514350" indent="-514350">
              <a:buFont typeface="Arial"/>
              <a:buChar char="•"/>
            </a:pPr>
            <a:r>
              <a:rPr lang="en-US" sz="2800">
                <a:cs typeface="Calibri"/>
              </a:rPr>
              <a:t>Think about your business's goals and mission </a:t>
            </a:r>
            <a:endParaRPr lang="en-US" sz="2800" dirty="0">
              <a:cs typeface="Calibri"/>
            </a:endParaRPr>
          </a:p>
          <a:p>
            <a:pPr marL="514350" indent="-514350">
              <a:buFont typeface="Arial"/>
              <a:buChar char="•"/>
            </a:pPr>
            <a:r>
              <a:rPr lang="en-US" sz="2800">
                <a:cs typeface="Calibri"/>
              </a:rPr>
              <a:t>Consider your current audience </a:t>
            </a:r>
            <a:endParaRPr lang="en-US" sz="2800" dirty="0">
              <a:cs typeface="Calibri"/>
            </a:endParaRPr>
          </a:p>
          <a:p>
            <a:pPr marL="514350" indent="-514350">
              <a:buFont typeface="Arial"/>
              <a:buChar char="•"/>
            </a:pPr>
            <a:r>
              <a:rPr lang="en-US" sz="2800">
                <a:cs typeface="Calibri"/>
              </a:rPr>
              <a:t>Answer to what you want to start doing next</a:t>
            </a:r>
            <a:endParaRPr lang="en-US" sz="2800" dirty="0">
              <a:cs typeface="Calibri"/>
            </a:endParaRPr>
          </a:p>
          <a:p>
            <a:pPr marL="514350" indent="-514350">
              <a:buFont typeface="Arial"/>
              <a:buChar char="•"/>
            </a:pPr>
            <a:r>
              <a:rPr lang="en-US" sz="2800">
                <a:cs typeface="Calibri"/>
              </a:rPr>
              <a:t>Define your products and services</a:t>
            </a:r>
            <a:endParaRPr lang="en-US" sz="2800" dirty="0">
              <a:cs typeface="Calibri"/>
            </a:endParaRPr>
          </a:p>
          <a:p>
            <a:pPr marL="514350" indent="-514350">
              <a:buFont typeface="Arial"/>
              <a:buChar char="•"/>
            </a:pPr>
            <a:r>
              <a:rPr lang="en-US" sz="2800">
                <a:cs typeface="Calibri"/>
              </a:rPr>
              <a:t>List what you're an expert at </a:t>
            </a:r>
            <a:endParaRPr lang="en-US" sz="2800" dirty="0">
              <a:cs typeface="Calibri"/>
            </a:endParaRPr>
          </a:p>
          <a:p>
            <a:pPr marL="514350" indent="-514350">
              <a:buFont typeface="Arial"/>
              <a:buChar char="•"/>
            </a:pPr>
            <a:endParaRPr lang="en-US" sz="2800" dirty="0">
              <a:cs typeface="Calibri"/>
            </a:endParaRPr>
          </a:p>
          <a:p>
            <a:r>
              <a:rPr lang="en-US" sz="2400" i="1">
                <a:cs typeface="Calibri"/>
              </a:rPr>
              <a:t>We'll take 5 minutes to add to your personal charts now</a:t>
            </a:r>
          </a:p>
          <a:p>
            <a:pPr marL="514350" indent="-514350">
              <a:buFont typeface="Arial"/>
              <a:buChar char="•"/>
            </a:pPr>
            <a:endParaRPr lang="en-US" sz="2800" dirty="0">
              <a:cs typeface="Calibri"/>
            </a:endParaRPr>
          </a:p>
          <a:p>
            <a:endParaRPr lang="en-US" sz="2400" dirty="0">
              <a:cs typeface="Calibri"/>
            </a:endParaRPr>
          </a:p>
        </p:txBody>
      </p:sp>
      <p:sp>
        <p:nvSpPr>
          <p:cNvPr id="4" name="TextBox 3">
            <a:extLst>
              <a:ext uri="{FF2B5EF4-FFF2-40B4-BE49-F238E27FC236}">
                <a16:creationId xmlns:a16="http://schemas.microsoft.com/office/drawing/2014/main" id="{B20C4458-243A-495D-9FDE-F1D6454477A2}"/>
              </a:ext>
            </a:extLst>
          </p:cNvPr>
          <p:cNvSpPr txBox="1"/>
          <p:nvPr/>
        </p:nvSpPr>
        <p:spPr>
          <a:xfrm>
            <a:off x="1164864" y="1928351"/>
            <a:ext cx="10305443"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Let's add some information into each column of the chart </a:t>
            </a:r>
          </a:p>
          <a:p>
            <a:pPr algn="ctr"/>
            <a:r>
              <a:rPr lang="en-US" sz="2800">
                <a:cs typeface="Calibri"/>
              </a:rPr>
              <a:t>that relates to you and your business:</a:t>
            </a:r>
            <a:endParaRPr lang="en-US" sz="2800" dirty="0">
              <a:cs typeface="Calibri"/>
            </a:endParaRPr>
          </a:p>
          <a:p>
            <a:pPr marL="514350" indent="-514350" algn="ctr">
              <a:buFont typeface="Arial"/>
              <a:buChar char="•"/>
            </a:pPr>
            <a:endParaRPr lang="en-US" sz="2800" dirty="0">
              <a:cs typeface="Calibri"/>
            </a:endParaRPr>
          </a:p>
          <a:p>
            <a:pPr marL="514350" indent="-514350" algn="ctr">
              <a:buFont typeface="Arial"/>
              <a:buChar char="•"/>
            </a:pPr>
            <a:endParaRPr lang="en-US" sz="2800" dirty="0">
              <a:cs typeface="Calibri"/>
            </a:endParaRPr>
          </a:p>
          <a:p>
            <a:pPr algn="ctr"/>
            <a:endParaRPr lang="en-US" sz="2400" dirty="0">
              <a:cs typeface="Calibri"/>
            </a:endParaRPr>
          </a:p>
        </p:txBody>
      </p:sp>
      <p:pic>
        <p:nvPicPr>
          <p:cNvPr id="11" name="Picture 14" descr="A picture containing text, indoor, person, floor&#10;&#10;Description automatically generated">
            <a:extLst>
              <a:ext uri="{FF2B5EF4-FFF2-40B4-BE49-F238E27FC236}">
                <a16:creationId xmlns:a16="http://schemas.microsoft.com/office/drawing/2014/main" id="{DCAAA865-7EE0-4863-89B4-3026143A5673}"/>
              </a:ext>
            </a:extLst>
          </p:cNvPr>
          <p:cNvPicPr>
            <a:picLocks noChangeAspect="1"/>
          </p:cNvPicPr>
          <p:nvPr/>
        </p:nvPicPr>
        <p:blipFill rotWithShape="1">
          <a:blip r:embed="rId4"/>
          <a:srcRect l="524" r="33508" b="769"/>
          <a:stretch/>
        </p:blipFill>
        <p:spPr>
          <a:xfrm>
            <a:off x="1216325" y="3262206"/>
            <a:ext cx="3031730" cy="3094129"/>
          </a:xfrm>
          <a:prstGeom prst="rect">
            <a:avLst/>
          </a:prstGeom>
        </p:spPr>
      </p:pic>
    </p:spTree>
    <p:extLst>
      <p:ext uri="{BB962C8B-B14F-4D97-AF65-F5344CB8AC3E}">
        <p14:creationId xmlns:p14="http://schemas.microsoft.com/office/powerpoint/2010/main" val="214671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10515582" cy="1274616"/>
          </a:xfrm>
        </p:spPr>
      </p:pic>
      <p:pic>
        <p:nvPicPr>
          <p:cNvPr id="3" name="Picture 5" descr="Graphical user interface, application, table&#10;&#10;Description automatically generated">
            <a:extLst>
              <a:ext uri="{FF2B5EF4-FFF2-40B4-BE49-F238E27FC236}">
                <a16:creationId xmlns:a16="http://schemas.microsoft.com/office/drawing/2014/main" id="{72CDAC4E-44EF-4EF8-843E-E32603FE819D}"/>
              </a:ext>
            </a:extLst>
          </p:cNvPr>
          <p:cNvPicPr>
            <a:picLocks noChangeAspect="1"/>
          </p:cNvPicPr>
          <p:nvPr/>
        </p:nvPicPr>
        <p:blipFill>
          <a:blip r:embed="rId4"/>
          <a:stretch>
            <a:fillRect/>
          </a:stretch>
        </p:blipFill>
        <p:spPr>
          <a:xfrm>
            <a:off x="-5751" y="2626175"/>
            <a:ext cx="12203501" cy="3546594"/>
          </a:xfrm>
          <a:prstGeom prst="rect">
            <a:avLst/>
          </a:prstGeom>
        </p:spPr>
      </p:pic>
      <p:sp>
        <p:nvSpPr>
          <p:cNvPr id="6" name="TextBox 5">
            <a:extLst>
              <a:ext uri="{FF2B5EF4-FFF2-40B4-BE49-F238E27FC236}">
                <a16:creationId xmlns:a16="http://schemas.microsoft.com/office/drawing/2014/main" id="{9B5BA012-6840-467C-9D13-2C12917154E3}"/>
              </a:ext>
            </a:extLst>
          </p:cNvPr>
          <p:cNvSpPr txBox="1"/>
          <p:nvPr/>
        </p:nvSpPr>
        <p:spPr>
          <a:xfrm>
            <a:off x="105715" y="1828587"/>
            <a:ext cx="1198759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Here is Stack Strategies' content chart:</a:t>
            </a:r>
            <a:endParaRPr lang="en-US"/>
          </a:p>
          <a:p>
            <a:pPr algn="ctr"/>
            <a:endParaRPr lang="en-US" sz="2800" dirty="0">
              <a:cs typeface="Calibri"/>
            </a:endParaRPr>
          </a:p>
          <a:p>
            <a:endParaRPr lang="en-US" sz="2400" dirty="0">
              <a:cs typeface="Calibri"/>
            </a:endParaRPr>
          </a:p>
        </p:txBody>
      </p:sp>
    </p:spTree>
    <p:extLst>
      <p:ext uri="{BB962C8B-B14F-4D97-AF65-F5344CB8AC3E}">
        <p14:creationId xmlns:p14="http://schemas.microsoft.com/office/powerpoint/2010/main" val="105316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10515582" cy="1274616"/>
          </a:xfrm>
        </p:spPr>
      </p:pic>
      <p:sp>
        <p:nvSpPr>
          <p:cNvPr id="2" name="TextBox 1">
            <a:extLst>
              <a:ext uri="{FF2B5EF4-FFF2-40B4-BE49-F238E27FC236}">
                <a16:creationId xmlns:a16="http://schemas.microsoft.com/office/drawing/2014/main" id="{2519E9E0-CE62-4DF3-87AB-8C9D0C394962}"/>
              </a:ext>
            </a:extLst>
          </p:cNvPr>
          <p:cNvSpPr txBox="1"/>
          <p:nvPr/>
        </p:nvSpPr>
        <p:spPr>
          <a:xfrm>
            <a:off x="4520540" y="2767988"/>
            <a:ext cx="728619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Font typeface="Arial"/>
              <a:buChar char="•"/>
            </a:pPr>
            <a:r>
              <a:rPr lang="en-US" sz="2800">
                <a:cs typeface="Calibri"/>
              </a:rPr>
              <a:t>Follow in order of your content columns</a:t>
            </a:r>
          </a:p>
          <a:p>
            <a:pPr marL="514350" indent="-514350">
              <a:buFont typeface="Arial"/>
              <a:buChar char="•"/>
            </a:pPr>
            <a:r>
              <a:rPr lang="en-US" sz="2800">
                <a:cs typeface="Calibri"/>
              </a:rPr>
              <a:t>Make at least one hashtag per topic/idea</a:t>
            </a:r>
            <a:endParaRPr lang="en-US" sz="2800" dirty="0">
              <a:cs typeface="Calibri"/>
            </a:endParaRPr>
          </a:p>
          <a:p>
            <a:pPr marL="514350" indent="-514350">
              <a:buFont typeface="Arial"/>
              <a:buChar char="•"/>
            </a:pPr>
            <a:r>
              <a:rPr lang="en-US" sz="2800">
                <a:cs typeface="Calibri"/>
              </a:rPr>
              <a:t>It's smart to add 3-4 per cell </a:t>
            </a:r>
            <a:endParaRPr lang="en-US" sz="2800" dirty="0">
              <a:cs typeface="Calibri"/>
            </a:endParaRPr>
          </a:p>
          <a:p>
            <a:endParaRPr lang="en-US" sz="2800" dirty="0">
              <a:cs typeface="Calibri"/>
            </a:endParaRPr>
          </a:p>
          <a:p>
            <a:r>
              <a:rPr lang="en-US" sz="2800">
                <a:cs typeface="Calibri"/>
              </a:rPr>
              <a:t>Example: </a:t>
            </a:r>
            <a:endParaRPr lang="en-US" sz="2800" dirty="0">
              <a:cs typeface="Calibri"/>
            </a:endParaRPr>
          </a:p>
          <a:p>
            <a:r>
              <a:rPr lang="en-US" sz="2800" dirty="0">
                <a:cs typeface="Calibri"/>
              </a:rPr>
              <a:t>#stackstrategies #stackstrategiesblog #ssblog </a:t>
            </a:r>
            <a:r>
              <a:rPr lang="en-US" sz="2800">
                <a:cs typeface="Calibri"/>
              </a:rPr>
              <a:t>#stackstrategiesmarketing #ssmarketing </a:t>
            </a:r>
          </a:p>
        </p:txBody>
      </p:sp>
      <p:sp>
        <p:nvSpPr>
          <p:cNvPr id="4" name="TextBox 3">
            <a:extLst>
              <a:ext uri="{FF2B5EF4-FFF2-40B4-BE49-F238E27FC236}">
                <a16:creationId xmlns:a16="http://schemas.microsoft.com/office/drawing/2014/main" id="{B20C4458-243A-495D-9FDE-F1D6454477A2}"/>
              </a:ext>
            </a:extLst>
          </p:cNvPr>
          <p:cNvSpPr txBox="1"/>
          <p:nvPr/>
        </p:nvSpPr>
        <p:spPr>
          <a:xfrm>
            <a:off x="1164864" y="1928351"/>
            <a:ext cx="103054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Homework: Adding hashtags to your content chart!</a:t>
            </a:r>
            <a:endParaRPr lang="en-US"/>
          </a:p>
        </p:txBody>
      </p:sp>
      <p:pic>
        <p:nvPicPr>
          <p:cNvPr id="3" name="Picture 5" descr="A picture containing ground, outdoor&#10;&#10;Description automatically generated">
            <a:extLst>
              <a:ext uri="{FF2B5EF4-FFF2-40B4-BE49-F238E27FC236}">
                <a16:creationId xmlns:a16="http://schemas.microsoft.com/office/drawing/2014/main" id="{013C526C-95B0-443E-B415-1B44A57C7152}"/>
              </a:ext>
            </a:extLst>
          </p:cNvPr>
          <p:cNvPicPr>
            <a:picLocks noChangeAspect="1"/>
          </p:cNvPicPr>
          <p:nvPr/>
        </p:nvPicPr>
        <p:blipFill rotWithShape="1">
          <a:blip r:embed="rId4"/>
          <a:srcRect l="22513" r="11518" b="781"/>
          <a:stretch/>
        </p:blipFill>
        <p:spPr>
          <a:xfrm>
            <a:off x="900023" y="2773392"/>
            <a:ext cx="3161126" cy="3180363"/>
          </a:xfrm>
          <a:prstGeom prst="rect">
            <a:avLst/>
          </a:prstGeom>
        </p:spPr>
      </p:pic>
    </p:spTree>
    <p:extLst>
      <p:ext uri="{BB962C8B-B14F-4D97-AF65-F5344CB8AC3E}">
        <p14:creationId xmlns:p14="http://schemas.microsoft.com/office/powerpoint/2010/main" val="2755008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10515582" cy="1274616"/>
          </a:xfrm>
        </p:spPr>
      </p:pic>
      <p:sp>
        <p:nvSpPr>
          <p:cNvPr id="6" name="TextBox 5">
            <a:extLst>
              <a:ext uri="{FF2B5EF4-FFF2-40B4-BE49-F238E27FC236}">
                <a16:creationId xmlns:a16="http://schemas.microsoft.com/office/drawing/2014/main" id="{9B5BA012-6840-467C-9D13-2C12917154E3}"/>
              </a:ext>
            </a:extLst>
          </p:cNvPr>
          <p:cNvSpPr txBox="1"/>
          <p:nvPr/>
        </p:nvSpPr>
        <p:spPr>
          <a:xfrm>
            <a:off x="105715" y="1828587"/>
            <a:ext cx="1198759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Here is Stack Strategies' hashtags:</a:t>
            </a:r>
            <a:endParaRPr lang="en-US"/>
          </a:p>
          <a:p>
            <a:pPr algn="ctr"/>
            <a:endParaRPr lang="en-US" sz="2800" dirty="0">
              <a:cs typeface="Calibri"/>
            </a:endParaRPr>
          </a:p>
          <a:p>
            <a:endParaRPr lang="en-US" sz="2400" dirty="0">
              <a:cs typeface="Calibri"/>
            </a:endParaRPr>
          </a:p>
        </p:txBody>
      </p:sp>
      <p:pic>
        <p:nvPicPr>
          <p:cNvPr id="2" name="Picture 3" descr="Table&#10;&#10;Description automatically generated">
            <a:extLst>
              <a:ext uri="{FF2B5EF4-FFF2-40B4-BE49-F238E27FC236}">
                <a16:creationId xmlns:a16="http://schemas.microsoft.com/office/drawing/2014/main" id="{063C049E-9946-48A4-AB16-0535952B45CE}"/>
              </a:ext>
            </a:extLst>
          </p:cNvPr>
          <p:cNvPicPr>
            <a:picLocks noChangeAspect="1"/>
          </p:cNvPicPr>
          <p:nvPr/>
        </p:nvPicPr>
        <p:blipFill>
          <a:blip r:embed="rId4"/>
          <a:stretch>
            <a:fillRect/>
          </a:stretch>
        </p:blipFill>
        <p:spPr>
          <a:xfrm>
            <a:off x="-5751" y="2360988"/>
            <a:ext cx="12577313" cy="4939607"/>
          </a:xfrm>
          <a:prstGeom prst="rect">
            <a:avLst/>
          </a:prstGeom>
        </p:spPr>
      </p:pic>
    </p:spTree>
    <p:extLst>
      <p:ext uri="{BB962C8B-B14F-4D97-AF65-F5344CB8AC3E}">
        <p14:creationId xmlns:p14="http://schemas.microsoft.com/office/powerpoint/2010/main" val="66967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10515582" cy="1274616"/>
          </a:xfrm>
        </p:spPr>
      </p:pic>
      <p:sp>
        <p:nvSpPr>
          <p:cNvPr id="2" name="TextBox 1">
            <a:extLst>
              <a:ext uri="{FF2B5EF4-FFF2-40B4-BE49-F238E27FC236}">
                <a16:creationId xmlns:a16="http://schemas.microsoft.com/office/drawing/2014/main" id="{C26D989E-F66C-4269-A827-1189B45433A7}"/>
              </a:ext>
            </a:extLst>
          </p:cNvPr>
          <p:cNvSpPr txBox="1"/>
          <p:nvPr/>
        </p:nvSpPr>
        <p:spPr>
          <a:xfrm>
            <a:off x="2639684" y="1848928"/>
            <a:ext cx="691263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a:cs typeface="Segoe UI"/>
              </a:rPr>
              <a:t>How many times do you want to post a week?​</a:t>
            </a:r>
          </a:p>
          <a:p>
            <a:pPr algn="ctr"/>
            <a:r>
              <a:rPr lang="en-US" sz="2800">
                <a:cs typeface="Segoe UI"/>
              </a:rPr>
              <a:t>Do you want to post different content on different platforms?</a:t>
            </a:r>
          </a:p>
        </p:txBody>
      </p:sp>
      <p:graphicFrame>
        <p:nvGraphicFramePr>
          <p:cNvPr id="3" name="Table 3">
            <a:extLst>
              <a:ext uri="{FF2B5EF4-FFF2-40B4-BE49-F238E27FC236}">
                <a16:creationId xmlns:a16="http://schemas.microsoft.com/office/drawing/2014/main" id="{BE7BC005-37E1-44C8-9D81-B9A984839069}"/>
              </a:ext>
            </a:extLst>
          </p:cNvPr>
          <p:cNvGraphicFramePr>
            <a:graphicFrameLocks noGrp="1"/>
          </p:cNvGraphicFramePr>
          <p:nvPr>
            <p:extLst>
              <p:ext uri="{D42A27DB-BD31-4B8C-83A1-F6EECF244321}">
                <p14:modId xmlns:p14="http://schemas.microsoft.com/office/powerpoint/2010/main" val="1022877820"/>
              </p:ext>
            </p:extLst>
          </p:nvPr>
        </p:nvGraphicFramePr>
        <p:xfrm>
          <a:off x="28755" y="3522452"/>
          <a:ext cx="12129251" cy="3027584"/>
        </p:xfrm>
        <a:graphic>
          <a:graphicData uri="http://schemas.openxmlformats.org/drawingml/2006/table">
            <a:tbl>
              <a:tblPr firstRow="1" bandRow="1">
                <a:tableStyleId>{5C22544A-7EE6-4342-B048-85BDC9FD1C3A}</a:tableStyleId>
              </a:tblPr>
              <a:tblGrid>
                <a:gridCol w="3882598">
                  <a:extLst>
                    <a:ext uri="{9D8B030D-6E8A-4147-A177-3AD203B41FA5}">
                      <a16:colId xmlns:a16="http://schemas.microsoft.com/office/drawing/2014/main" val="1113048710"/>
                    </a:ext>
                  </a:extLst>
                </a:gridCol>
                <a:gridCol w="4168873">
                  <a:extLst>
                    <a:ext uri="{9D8B030D-6E8A-4147-A177-3AD203B41FA5}">
                      <a16:colId xmlns:a16="http://schemas.microsoft.com/office/drawing/2014/main" val="1286492532"/>
                    </a:ext>
                  </a:extLst>
                </a:gridCol>
                <a:gridCol w="4077780">
                  <a:extLst>
                    <a:ext uri="{9D8B030D-6E8A-4147-A177-3AD203B41FA5}">
                      <a16:colId xmlns:a16="http://schemas.microsoft.com/office/drawing/2014/main" val="755226219"/>
                    </a:ext>
                  </a:extLst>
                </a:gridCol>
              </a:tblGrid>
              <a:tr h="467264">
                <a:tc>
                  <a:txBody>
                    <a:bodyPr/>
                    <a:lstStyle/>
                    <a:p>
                      <a:pPr algn="ctr"/>
                      <a:r>
                        <a:rPr lang="en-US" sz="2400"/>
                        <a:t>4-6 Posts</a:t>
                      </a:r>
                    </a:p>
                  </a:txBody>
                  <a:tcPr/>
                </a:tc>
                <a:tc>
                  <a:txBody>
                    <a:bodyPr/>
                    <a:lstStyle/>
                    <a:p>
                      <a:pPr algn="ctr"/>
                      <a:r>
                        <a:rPr lang="en-US" sz="2400"/>
                        <a:t>8-12 Posts</a:t>
                      </a:r>
                    </a:p>
                  </a:txBody>
                  <a:tcPr/>
                </a:tc>
                <a:tc>
                  <a:txBody>
                    <a:bodyPr/>
                    <a:lstStyle/>
                    <a:p>
                      <a:pPr algn="ctr"/>
                      <a:r>
                        <a:rPr lang="en-US" sz="2400"/>
                        <a:t>12-15 Posts</a:t>
                      </a:r>
                    </a:p>
                  </a:txBody>
                  <a:tcPr/>
                </a:tc>
                <a:extLst>
                  <a:ext uri="{0D108BD9-81ED-4DB2-BD59-A6C34878D82A}">
                    <a16:rowId xmlns:a16="http://schemas.microsoft.com/office/drawing/2014/main" val="1540055178"/>
                  </a:ext>
                </a:extLst>
              </a:tr>
              <a:tr h="834866">
                <a:tc>
                  <a:txBody>
                    <a:bodyPr/>
                    <a:lstStyle/>
                    <a:p>
                      <a:pPr marL="285750" lvl="0" indent="-285750" algn="l">
                        <a:lnSpc>
                          <a:spcPct val="100000"/>
                        </a:lnSpc>
                        <a:spcBef>
                          <a:spcPts val="0"/>
                        </a:spcBef>
                        <a:spcAft>
                          <a:spcPts val="0"/>
                        </a:spcAft>
                        <a:buFont typeface="Symbol"/>
                        <a:buChar char="•"/>
                      </a:pPr>
                      <a:r>
                        <a:rPr lang="en-US" sz="1800" b="0" i="0" u="none" strike="noStrike" noProof="0">
                          <a:latin typeface="Calibri"/>
                        </a:rPr>
                        <a:t>1-2 posts - business product/service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hashtag or holiday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connection or conversation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business about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educational  </a:t>
                      </a:r>
                    </a:p>
                    <a:p>
                      <a:pPr lvl="0">
                        <a:buNone/>
                      </a:pPr>
                      <a:endParaRPr lang="en-US" dirty="0"/>
                    </a:p>
                  </a:txBody>
                  <a:tcPr/>
                </a:tc>
                <a:tc>
                  <a:txBody>
                    <a:bodyPr/>
                    <a:lstStyle/>
                    <a:p>
                      <a:pPr marL="285750" lvl="0" indent="-285750" algn="l">
                        <a:lnSpc>
                          <a:spcPct val="100000"/>
                        </a:lnSpc>
                        <a:spcBef>
                          <a:spcPts val="0"/>
                        </a:spcBef>
                        <a:spcAft>
                          <a:spcPts val="0"/>
                        </a:spcAft>
                        <a:buFont typeface="Symbol"/>
                        <a:buChar char="•"/>
                      </a:pPr>
                      <a:r>
                        <a:rPr lang="en-US" sz="1800" b="0" i="0" u="none" strike="noStrike" noProof="0">
                          <a:latin typeface="Calibri"/>
                        </a:rPr>
                        <a:t>2-3 posts – business product /services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specialty expertise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holiday or hashtag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connection or conversation focused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educational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business about (optional)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inspirational </a:t>
                      </a:r>
                    </a:p>
                    <a:p>
                      <a:pPr lvl="0">
                        <a:buNone/>
                      </a:pPr>
                      <a:endParaRPr lang="en-US" dirty="0"/>
                    </a:p>
                  </a:txBody>
                  <a:tcPr/>
                </a:tc>
                <a:tc>
                  <a:txBody>
                    <a:bodyPr/>
                    <a:lstStyle/>
                    <a:p>
                      <a:pPr marL="285750" lvl="0" indent="-285750" algn="l">
                        <a:lnSpc>
                          <a:spcPct val="100000"/>
                        </a:lnSpc>
                        <a:spcBef>
                          <a:spcPts val="0"/>
                        </a:spcBef>
                        <a:spcAft>
                          <a:spcPts val="0"/>
                        </a:spcAft>
                        <a:buFont typeface="Symbol"/>
                        <a:buChar char="•"/>
                      </a:pPr>
                      <a:r>
                        <a:rPr lang="en-US" sz="1800" b="0" i="0" u="none" strike="noStrike" noProof="0">
                          <a:latin typeface="Calibri"/>
                        </a:rPr>
                        <a:t>3 posts – business product or services </a:t>
                      </a:r>
                    </a:p>
                    <a:p>
                      <a:pPr marL="285750" lvl="0" indent="-285750" algn="l">
                        <a:lnSpc>
                          <a:spcPct val="100000"/>
                        </a:lnSpc>
                        <a:spcBef>
                          <a:spcPts val="0"/>
                        </a:spcBef>
                        <a:spcAft>
                          <a:spcPts val="0"/>
                        </a:spcAft>
                        <a:buFont typeface="Symbol"/>
                        <a:buChar char="•"/>
                      </a:pPr>
                      <a:r>
                        <a:rPr lang="en-US" sz="1800" b="0" i="0" u="none" strike="noStrike" noProof="0">
                          <a:latin typeface="Calibri"/>
                        </a:rPr>
                        <a:t>2-3 posts – educational </a:t>
                      </a:r>
                    </a:p>
                    <a:p>
                      <a:pPr marL="285750" lvl="0" indent="-285750" algn="l">
                        <a:lnSpc>
                          <a:spcPct val="100000"/>
                        </a:lnSpc>
                        <a:spcBef>
                          <a:spcPts val="0"/>
                        </a:spcBef>
                        <a:spcAft>
                          <a:spcPts val="0"/>
                        </a:spcAft>
                        <a:buFont typeface="Symbol"/>
                        <a:buChar char="•"/>
                      </a:pPr>
                      <a:r>
                        <a:rPr lang="en-US" sz="1800" b="0" i="0" u="none" strike="noStrike" noProof="0">
                          <a:latin typeface="Calibri"/>
                        </a:rPr>
                        <a:t>2 posts – specialty expertise </a:t>
                      </a:r>
                    </a:p>
                    <a:p>
                      <a:pPr marL="285750" lvl="0" indent="-285750" algn="l">
                        <a:lnSpc>
                          <a:spcPct val="100000"/>
                        </a:lnSpc>
                        <a:spcBef>
                          <a:spcPts val="0"/>
                        </a:spcBef>
                        <a:spcAft>
                          <a:spcPts val="0"/>
                        </a:spcAft>
                        <a:buFont typeface="Symbol"/>
                        <a:buChar char="•"/>
                      </a:pPr>
                      <a:r>
                        <a:rPr lang="en-US" sz="1800" b="0" i="0" u="none" strike="noStrike" noProof="0">
                          <a:latin typeface="Calibri"/>
                        </a:rPr>
                        <a:t>2 posts – connection or conversation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holiday or hashtag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website links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business about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inspirational</a:t>
                      </a:r>
                    </a:p>
                    <a:p>
                      <a:pPr lvl="0">
                        <a:buNone/>
                      </a:pPr>
                      <a:endParaRPr lang="en-US" dirty="0"/>
                    </a:p>
                  </a:txBody>
                  <a:tcPr/>
                </a:tc>
                <a:extLst>
                  <a:ext uri="{0D108BD9-81ED-4DB2-BD59-A6C34878D82A}">
                    <a16:rowId xmlns:a16="http://schemas.microsoft.com/office/drawing/2014/main" val="104383766"/>
                  </a:ext>
                </a:extLst>
              </a:tr>
            </a:tbl>
          </a:graphicData>
        </a:graphic>
      </p:graphicFrame>
    </p:spTree>
    <p:extLst>
      <p:ext uri="{BB962C8B-B14F-4D97-AF65-F5344CB8AC3E}">
        <p14:creationId xmlns:p14="http://schemas.microsoft.com/office/powerpoint/2010/main" val="821070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Logo&#10;&#10;Description automatically generated">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50079" y="82045"/>
            <a:ext cx="12010827" cy="1447144"/>
          </a:xfrm>
        </p:spPr>
      </p:pic>
      <p:sp>
        <p:nvSpPr>
          <p:cNvPr id="2" name="TextBox 1">
            <a:extLst>
              <a:ext uri="{FF2B5EF4-FFF2-40B4-BE49-F238E27FC236}">
                <a16:creationId xmlns:a16="http://schemas.microsoft.com/office/drawing/2014/main" id="{2519E9E0-CE62-4DF3-87AB-8C9D0C394962}"/>
              </a:ext>
            </a:extLst>
          </p:cNvPr>
          <p:cNvSpPr txBox="1"/>
          <p:nvPr/>
        </p:nvSpPr>
        <p:spPr>
          <a:xfrm>
            <a:off x="1515672" y="1847837"/>
            <a:ext cx="91552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Now that we know what topics we want to post about and how often, we must collect content to </a:t>
            </a:r>
            <a:r>
              <a:rPr lang="en-US" sz="2800">
                <a:cs typeface="Calibri"/>
              </a:rPr>
              <a:t>create posts with. </a:t>
            </a:r>
            <a:endParaRPr lang="en-US"/>
          </a:p>
        </p:txBody>
      </p:sp>
      <p:sp>
        <p:nvSpPr>
          <p:cNvPr id="6" name="TextBox 5">
            <a:extLst>
              <a:ext uri="{FF2B5EF4-FFF2-40B4-BE49-F238E27FC236}">
                <a16:creationId xmlns:a16="http://schemas.microsoft.com/office/drawing/2014/main" id="{CE3BDFEA-EAA3-41ED-B5A3-AB858238818C}"/>
              </a:ext>
            </a:extLst>
          </p:cNvPr>
          <p:cNvSpPr txBox="1"/>
          <p:nvPr/>
        </p:nvSpPr>
        <p:spPr>
          <a:xfrm>
            <a:off x="1624940" y="3294199"/>
            <a:ext cx="433883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There are six types of content we can use for posts. Using </a:t>
            </a:r>
            <a:r>
              <a:rPr lang="en-US" sz="2800">
                <a:cs typeface="Calibri"/>
              </a:rPr>
              <a:t>varying content types creates interest.</a:t>
            </a:r>
            <a:endParaRPr lang="en-US" sz="2800" dirty="0">
              <a:cs typeface="Calibri"/>
            </a:endParaRPr>
          </a:p>
        </p:txBody>
      </p:sp>
      <p:sp>
        <p:nvSpPr>
          <p:cNvPr id="7" name="TextBox 6">
            <a:extLst>
              <a:ext uri="{FF2B5EF4-FFF2-40B4-BE49-F238E27FC236}">
                <a16:creationId xmlns:a16="http://schemas.microsoft.com/office/drawing/2014/main" id="{2FE8416E-474E-45C4-AD9D-E97B568B9B31}"/>
              </a:ext>
            </a:extLst>
          </p:cNvPr>
          <p:cNvSpPr txBox="1"/>
          <p:nvPr/>
        </p:nvSpPr>
        <p:spPr>
          <a:xfrm>
            <a:off x="7096962" y="3288448"/>
            <a:ext cx="4338839"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1. Word Content</a:t>
            </a:r>
            <a:endParaRPr lang="en-US">
              <a:cs typeface="Calibri" panose="020F0502020204030204"/>
            </a:endParaRPr>
          </a:p>
          <a:p>
            <a:r>
              <a:rPr lang="en-US" sz="2800">
                <a:cs typeface="Calibri"/>
              </a:rPr>
              <a:t>2. Pictures</a:t>
            </a:r>
            <a:endParaRPr lang="en-US" sz="2800" dirty="0">
              <a:cs typeface="Calibri"/>
            </a:endParaRPr>
          </a:p>
          <a:p>
            <a:r>
              <a:rPr lang="en-US" sz="2800">
                <a:cs typeface="Calibri"/>
              </a:rPr>
              <a:t>3. Graphics</a:t>
            </a:r>
            <a:endParaRPr lang="en-US" sz="2800" dirty="0">
              <a:cs typeface="Calibri"/>
            </a:endParaRPr>
          </a:p>
          <a:p>
            <a:r>
              <a:rPr lang="en-US" sz="2800">
                <a:cs typeface="Calibri"/>
              </a:rPr>
              <a:t>4. Videos</a:t>
            </a:r>
          </a:p>
          <a:p>
            <a:r>
              <a:rPr lang="en-US" sz="2800">
                <a:cs typeface="Calibri"/>
              </a:rPr>
              <a:t>5. Links</a:t>
            </a:r>
            <a:endParaRPr lang="en-US" sz="2800" dirty="0">
              <a:cs typeface="Calibri"/>
            </a:endParaRPr>
          </a:p>
          <a:p>
            <a:r>
              <a:rPr lang="en-US" sz="2800">
                <a:cs typeface="Calibri"/>
              </a:rPr>
              <a:t>6. Hashtags</a:t>
            </a:r>
            <a:endParaRPr lang="en-US" sz="2800" dirty="0">
              <a:cs typeface="Calibri"/>
            </a:endParaRPr>
          </a:p>
          <a:p>
            <a:pPr algn="ctr"/>
            <a:endParaRPr lang="en-US" sz="2800" dirty="0">
              <a:cs typeface="Calibri"/>
            </a:endParaRPr>
          </a:p>
        </p:txBody>
      </p:sp>
    </p:spTree>
    <p:extLst>
      <p:ext uri="{BB962C8B-B14F-4D97-AF65-F5344CB8AC3E}">
        <p14:creationId xmlns:p14="http://schemas.microsoft.com/office/powerpoint/2010/main" val="115568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0B0772CF-E793-420C-ABD9-E19239B3B03D}"/>
              </a:ext>
            </a:extLst>
          </p:cNvPr>
          <p:cNvPicPr>
            <a:picLocks noGrp="1" noChangeAspect="1"/>
          </p:cNvPicPr>
          <p:nvPr>
            <p:ph idx="1"/>
          </p:nvPr>
        </p:nvPicPr>
        <p:blipFill>
          <a:blip r:embed="rId2"/>
          <a:stretch>
            <a:fillRect/>
          </a:stretch>
        </p:blipFill>
        <p:spPr>
          <a:xfrm>
            <a:off x="28876" y="453623"/>
            <a:ext cx="11799942" cy="1430296"/>
          </a:xfrm>
        </p:spPr>
      </p:pic>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2606B2-4AE5-4DD3-AFCE-7548C94C3822}"/>
              </a:ext>
            </a:extLst>
          </p:cNvPr>
          <p:cNvSpPr txBox="1"/>
          <p:nvPr/>
        </p:nvSpPr>
        <p:spPr>
          <a:xfrm>
            <a:off x="455454" y="2164095"/>
            <a:ext cx="844287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000">
                <a:ea typeface="+mn-lt"/>
                <a:cs typeface="+mn-lt"/>
              </a:rPr>
              <a:t>Your words mean everything. The first sentene means the most. The last something should give your readers an action or idea. </a:t>
            </a:r>
            <a:endParaRPr lang="en" sz="2000" dirty="0">
              <a:ea typeface="+mn-lt"/>
              <a:cs typeface="+mn-lt"/>
            </a:endParaRPr>
          </a:p>
          <a:p>
            <a:endParaRPr lang="en" sz="2000" b="1" dirty="0">
              <a:ea typeface="+mn-lt"/>
              <a:cs typeface="+mn-lt"/>
            </a:endParaRPr>
          </a:p>
          <a:p>
            <a:pPr marL="285750" indent="-285750">
              <a:buFont typeface="Arial,Sans-Serif"/>
              <a:buChar char="•"/>
            </a:pPr>
            <a:r>
              <a:rPr lang="en" sz="2000" b="1">
                <a:ea typeface="+mn-lt"/>
                <a:cs typeface="+mn-lt"/>
              </a:rPr>
              <a:t>Shorter Content:</a:t>
            </a:r>
            <a:r>
              <a:rPr lang="en" sz="2000">
                <a:ea typeface="+mn-lt"/>
                <a:cs typeface="+mn-lt"/>
              </a:rPr>
              <a:t> Words don’t have to be lengthy and take up your entire content. They can be short, snappy phrases, slogans, statistics, questions to generate interest, and more. </a:t>
            </a:r>
          </a:p>
          <a:p>
            <a:pPr marL="285750" indent="-285750">
              <a:buFont typeface="Arial,Sans-Serif"/>
              <a:buChar char="•"/>
            </a:pPr>
            <a:r>
              <a:rPr lang="en" sz="2000" b="1">
                <a:ea typeface="+mn-lt"/>
                <a:cs typeface="+mn-lt"/>
              </a:rPr>
              <a:t>Lengthy Content: </a:t>
            </a:r>
            <a:r>
              <a:rPr lang="en" sz="2000">
                <a:ea typeface="+mn-lt"/>
                <a:cs typeface="+mn-lt"/>
              </a:rPr>
              <a:t>Build a story in your social media post with your words. Break up your paragraphs. Consider making a list. Remember, not everyone knows who you are or what you do, so write from that perspective. </a:t>
            </a:r>
            <a:endParaRPr lang="en" b="1"/>
          </a:p>
          <a:p>
            <a:pPr marL="285750" indent="-285750">
              <a:buFont typeface="Arial, Arial_MSFontService, sans-serif"/>
              <a:buChar char="•"/>
            </a:pPr>
            <a:r>
              <a:rPr lang="en" sz="2000" b="1">
                <a:ea typeface="+mn-lt"/>
                <a:cs typeface="+mn-lt"/>
              </a:rPr>
              <a:t>Lists: </a:t>
            </a:r>
            <a:r>
              <a:rPr lang="en" sz="2000">
                <a:ea typeface="+mn-lt"/>
                <a:cs typeface="+mn-lt"/>
              </a:rPr>
              <a:t>Words can be broken up into bulleted lists using emojis for bullets to appear more unique and eye-catching. </a:t>
            </a:r>
            <a:endParaRPr lang="en-US"/>
          </a:p>
          <a:p>
            <a:endParaRPr lang="en-US" sz="2000" dirty="0">
              <a:ea typeface="+mn-lt"/>
              <a:cs typeface="+mn-lt"/>
            </a:endParaRPr>
          </a:p>
          <a:p>
            <a:pPr algn="ctr"/>
            <a:endParaRPr lang="en-US" sz="2000" dirty="0">
              <a:cs typeface="Calibri"/>
            </a:endParaRPr>
          </a:p>
          <a:p>
            <a:pPr marL="457200" indent="-457200">
              <a:buAutoNum type="arabicPeriod"/>
            </a:pPr>
            <a:endParaRPr lang="en-US" sz="1400" dirty="0">
              <a:cs typeface="Calibri"/>
            </a:endParaRPr>
          </a:p>
          <a:p>
            <a:endParaRPr lang="en-US" sz="1400" dirty="0">
              <a:cs typeface="Calibri"/>
            </a:endParaRPr>
          </a:p>
        </p:txBody>
      </p:sp>
      <p:pic>
        <p:nvPicPr>
          <p:cNvPr id="6" name="Picture 6" descr="Text&#10;&#10;Description automatically generated">
            <a:extLst>
              <a:ext uri="{FF2B5EF4-FFF2-40B4-BE49-F238E27FC236}">
                <a16:creationId xmlns:a16="http://schemas.microsoft.com/office/drawing/2014/main" id="{1A50F328-3B1C-4230-B1A2-47E19EB59919}"/>
              </a:ext>
            </a:extLst>
          </p:cNvPr>
          <p:cNvPicPr>
            <a:picLocks noChangeAspect="1"/>
          </p:cNvPicPr>
          <p:nvPr/>
        </p:nvPicPr>
        <p:blipFill>
          <a:blip r:embed="rId3"/>
          <a:stretch>
            <a:fillRect/>
          </a:stretch>
        </p:blipFill>
        <p:spPr>
          <a:xfrm>
            <a:off x="5116948" y="2452383"/>
            <a:ext cx="6911107" cy="4169962"/>
          </a:xfrm>
          <a:prstGeom prst="rect">
            <a:avLst/>
          </a:prstGeom>
        </p:spPr>
      </p:pic>
    </p:spTree>
    <p:extLst>
      <p:ext uri="{BB962C8B-B14F-4D97-AF65-F5344CB8AC3E}">
        <p14:creationId xmlns:p14="http://schemas.microsoft.com/office/powerpoint/2010/main" val="125532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0B0772CF-E793-420C-ABD9-E19239B3B03D}"/>
              </a:ext>
            </a:extLst>
          </p:cNvPr>
          <p:cNvPicPr>
            <a:picLocks noGrp="1" noChangeAspect="1"/>
          </p:cNvPicPr>
          <p:nvPr>
            <p:ph idx="1"/>
          </p:nvPr>
        </p:nvPicPr>
        <p:blipFill>
          <a:blip r:embed="rId2"/>
          <a:stretch>
            <a:fillRect/>
          </a:stretch>
        </p:blipFill>
        <p:spPr>
          <a:xfrm>
            <a:off x="17132" y="453623"/>
            <a:ext cx="11823430" cy="1430296"/>
          </a:xfrm>
        </p:spPr>
      </p:pic>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2606B2-4AE5-4DD3-AFCE-7548C94C3822}"/>
              </a:ext>
            </a:extLst>
          </p:cNvPr>
          <p:cNvSpPr txBox="1"/>
          <p:nvPr/>
        </p:nvSpPr>
        <p:spPr>
          <a:xfrm>
            <a:off x="1159726" y="1944732"/>
            <a:ext cx="987451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000">
                <a:ea typeface="+mn-lt"/>
                <a:cs typeface="+mn-lt"/>
              </a:rPr>
              <a:t>Pictures will come into play the most when creating content for Instagram and Pinterest. Pictures can come from multiple sources. When finding pictures, be sure to: </a:t>
            </a:r>
            <a:endParaRPr lang="en-US" sz="2000" dirty="0">
              <a:ea typeface="+mn-lt"/>
              <a:cs typeface="+mn-lt"/>
            </a:endParaRPr>
          </a:p>
          <a:p>
            <a:endParaRPr lang="en-US" sz="2000" dirty="0">
              <a:ea typeface="+mn-lt"/>
              <a:cs typeface="+mn-lt"/>
            </a:endParaRPr>
          </a:p>
          <a:p>
            <a:pPr marL="285750" indent="-285750">
              <a:buFont typeface="Arial"/>
              <a:buChar char="•"/>
            </a:pPr>
            <a:r>
              <a:rPr lang="en" sz="2000" b="1">
                <a:ea typeface="+mn-lt"/>
                <a:cs typeface="+mn-lt"/>
              </a:rPr>
              <a:t>Organize your own photos</a:t>
            </a:r>
            <a:r>
              <a:rPr lang="en" sz="2000">
                <a:ea typeface="+mn-lt"/>
                <a:cs typeface="+mn-lt"/>
              </a:rPr>
              <a:t>. Using your own photos is a great way to make posts personalized and help clients get to know you better. Backup your pictures regularly through the Cloud or on an external drive. </a:t>
            </a:r>
            <a:endParaRPr lang="en-US" sz="2000" dirty="0">
              <a:ea typeface="+mn-lt"/>
              <a:cs typeface="+mn-lt"/>
            </a:endParaRPr>
          </a:p>
          <a:p>
            <a:pPr marL="285750" indent="-285750">
              <a:buFont typeface="Arial"/>
              <a:buChar char="•"/>
            </a:pPr>
            <a:r>
              <a:rPr lang="en" sz="2000" b="1">
                <a:ea typeface="+mn-lt"/>
                <a:cs typeface="+mn-lt"/>
              </a:rPr>
              <a:t>Use free stock photos. </a:t>
            </a:r>
            <a:r>
              <a:rPr lang="en" sz="2000">
                <a:ea typeface="+mn-lt"/>
                <a:cs typeface="+mn-lt"/>
              </a:rPr>
              <a:t>There are tons of great resources to access stock photos you can use </a:t>
            </a:r>
            <a:r>
              <a:rPr lang="en" sz="2000" b="1">
                <a:ea typeface="+mn-lt"/>
                <a:cs typeface="+mn-lt"/>
              </a:rPr>
              <a:t>for free.</a:t>
            </a:r>
            <a:r>
              <a:rPr lang="en" sz="2000">
                <a:ea typeface="+mn-lt"/>
                <a:cs typeface="+mn-lt"/>
              </a:rPr>
              <a:t> Look at sites like Pexels and Unsplash. Many bloggers have more recommendations if you choose to research even more. </a:t>
            </a:r>
            <a:endParaRPr lang="en-US" sz="2000" dirty="0">
              <a:ea typeface="+mn-lt"/>
              <a:cs typeface="+mn-lt"/>
            </a:endParaRPr>
          </a:p>
          <a:p>
            <a:pPr marL="285750" indent="-285750">
              <a:buFont typeface="Arial"/>
              <a:buChar char="•"/>
            </a:pPr>
            <a:r>
              <a:rPr lang="en" sz="2000" b="1">
                <a:ea typeface="+mn-lt"/>
                <a:cs typeface="+mn-lt"/>
              </a:rPr>
              <a:t>Use paid stock photos. </a:t>
            </a:r>
            <a:r>
              <a:rPr lang="en" sz="2000">
                <a:ea typeface="+mn-lt"/>
                <a:cs typeface="+mn-lt"/>
              </a:rPr>
              <a:t>If you don’t find what you’re looking for on free sites, even more sites have larger libraries available for purchase. Canva, Adobe, and Sprout all have paid libraries of stock photos to access. </a:t>
            </a:r>
            <a:endParaRPr lang="en-US" sz="2000" dirty="0">
              <a:ea typeface="+mn-lt"/>
              <a:cs typeface="+mn-lt"/>
            </a:endParaRPr>
          </a:p>
          <a:p>
            <a:endParaRPr lang="en-US" sz="2000" dirty="0">
              <a:ea typeface="+mn-lt"/>
              <a:cs typeface="+mn-lt"/>
            </a:endParaRPr>
          </a:p>
          <a:p>
            <a:pPr algn="ctr"/>
            <a:endParaRPr lang="en-US" sz="2000" dirty="0">
              <a:cs typeface="Calibri"/>
            </a:endParaRPr>
          </a:p>
          <a:p>
            <a:pPr marL="457200" indent="-457200">
              <a:buAutoNum type="arabicPeriod"/>
            </a:pPr>
            <a:endParaRPr lang="en-US" sz="1400" dirty="0">
              <a:cs typeface="Calibri"/>
            </a:endParaRPr>
          </a:p>
          <a:p>
            <a:endParaRPr lang="en-US" sz="1400" dirty="0">
              <a:cs typeface="Calibri"/>
            </a:endParaRPr>
          </a:p>
        </p:txBody>
      </p:sp>
    </p:spTree>
    <p:extLst>
      <p:ext uri="{BB962C8B-B14F-4D97-AF65-F5344CB8AC3E}">
        <p14:creationId xmlns:p14="http://schemas.microsoft.com/office/powerpoint/2010/main" val="108523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2" descr="Logo&#10;&#10;Description automatically generated">
            <a:extLst>
              <a:ext uri="{FF2B5EF4-FFF2-40B4-BE49-F238E27FC236}">
                <a16:creationId xmlns:a16="http://schemas.microsoft.com/office/drawing/2014/main" id="{E2295127-5F54-4017-8EF4-0088F425F81A}"/>
              </a:ext>
            </a:extLst>
          </p:cNvPr>
          <p:cNvPicPr>
            <a:picLocks noGrp="1" noChangeAspect="1"/>
          </p:cNvPicPr>
          <p:nvPr>
            <p:ph idx="1"/>
          </p:nvPr>
        </p:nvPicPr>
        <p:blipFill>
          <a:blip r:embed="rId2"/>
          <a:stretch>
            <a:fillRect/>
          </a:stretch>
        </p:blipFill>
        <p:spPr>
          <a:xfrm>
            <a:off x="44885" y="17786"/>
            <a:ext cx="10515600" cy="1557867"/>
          </a:xfrm>
        </p:spPr>
      </p:pic>
      <p:sp>
        <p:nvSpPr>
          <p:cNvPr id="13" name="TextBox 12">
            <a:extLst>
              <a:ext uri="{FF2B5EF4-FFF2-40B4-BE49-F238E27FC236}">
                <a16:creationId xmlns:a16="http://schemas.microsoft.com/office/drawing/2014/main" id="{6CE4D6F7-5AC4-40E4-8438-84137B0E349E}"/>
              </a:ext>
            </a:extLst>
          </p:cNvPr>
          <p:cNvSpPr txBox="1"/>
          <p:nvPr/>
        </p:nvSpPr>
        <p:spPr>
          <a:xfrm>
            <a:off x="1070975" y="1989550"/>
            <a:ext cx="1055108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t>Microphone – You're in control. If you want to add to the conversation or ask a question, please turn on your microphone! </a:t>
            </a:r>
          </a:p>
          <a:p>
            <a:pPr marL="285750" indent="-285750">
              <a:buFont typeface="Arial"/>
              <a:buChar char="•"/>
            </a:pPr>
            <a:r>
              <a:rPr lang="en-US" sz="2800" dirty="0">
                <a:cs typeface="Calibri"/>
              </a:rPr>
              <a:t>Video camera – Feel free to leave it on, unless your internet starts acting up. Turning your camera off can help your internet. </a:t>
            </a:r>
          </a:p>
          <a:p>
            <a:pPr marL="285750" indent="-285750">
              <a:buFont typeface="Arial"/>
              <a:buChar char="•"/>
            </a:pPr>
            <a:r>
              <a:rPr lang="en-US" sz="2800" dirty="0">
                <a:cs typeface="Calibri"/>
              </a:rPr>
              <a:t>Cell phone – Is it charged? If not get it plugged in near you, please.</a:t>
            </a:r>
          </a:p>
          <a:p>
            <a:pPr marL="285750" indent="-285750">
              <a:buFont typeface="Arial"/>
              <a:buChar char="•"/>
            </a:pPr>
            <a:r>
              <a:rPr lang="en-US" sz="2800" dirty="0">
                <a:cs typeface="Calibri"/>
              </a:rPr>
              <a:t>If you lose connection, just re-login and we will get it restarted.</a:t>
            </a:r>
          </a:p>
          <a:p>
            <a:pPr marL="285750" indent="-285750">
              <a:buFont typeface="Arial"/>
              <a:buChar char="•"/>
            </a:pPr>
            <a:r>
              <a:rPr lang="en-US" sz="2800" dirty="0">
                <a:cs typeface="Calibri"/>
              </a:rPr>
              <a:t>Today's sessions will be a combination of PowerPoints, handouts, and hands-on training in internet browsers and in apps. </a:t>
            </a:r>
          </a:p>
        </p:txBody>
      </p:sp>
    </p:spTree>
    <p:extLst>
      <p:ext uri="{BB962C8B-B14F-4D97-AF65-F5344CB8AC3E}">
        <p14:creationId xmlns:p14="http://schemas.microsoft.com/office/powerpoint/2010/main" val="2780714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0B0772CF-E793-420C-ABD9-E19239B3B03D}"/>
              </a:ext>
            </a:extLst>
          </p:cNvPr>
          <p:cNvPicPr>
            <a:picLocks noGrp="1" noChangeAspect="1"/>
          </p:cNvPicPr>
          <p:nvPr>
            <p:ph idx="1"/>
          </p:nvPr>
        </p:nvPicPr>
        <p:blipFill>
          <a:blip r:embed="rId2"/>
          <a:stretch>
            <a:fillRect/>
          </a:stretch>
        </p:blipFill>
        <p:spPr>
          <a:xfrm>
            <a:off x="190512" y="280441"/>
            <a:ext cx="11799942" cy="1430296"/>
          </a:xfrm>
        </p:spPr>
      </p:pic>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2606B2-4AE5-4DD3-AFCE-7548C94C3822}"/>
              </a:ext>
            </a:extLst>
          </p:cNvPr>
          <p:cNvSpPr txBox="1"/>
          <p:nvPr/>
        </p:nvSpPr>
        <p:spPr>
          <a:xfrm>
            <a:off x="5108270" y="1771549"/>
            <a:ext cx="5810513"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a:ea typeface="+mn-lt"/>
                <a:cs typeface="+mn-lt"/>
              </a:rPr>
              <a:t>Graphics are a combination of words, pictures, and icons that are branded for a business. Graphics take a bit more work as you will craft them as opposed to simply save and posting a photo. When creating graphics: </a:t>
            </a:r>
            <a:endParaRPr lang="en-US"/>
          </a:p>
          <a:p>
            <a:endParaRPr lang="en" dirty="0">
              <a:ea typeface="+mn-lt"/>
              <a:cs typeface="+mn-lt"/>
            </a:endParaRPr>
          </a:p>
          <a:p>
            <a:r>
              <a:rPr lang="en" b="1">
                <a:ea typeface="+mn-lt"/>
                <a:cs typeface="+mn-lt"/>
              </a:rPr>
              <a:t>Quick Tips: </a:t>
            </a:r>
            <a:endParaRPr lang="en">
              <a:ea typeface="+mn-lt"/>
              <a:cs typeface="+mn-lt"/>
            </a:endParaRPr>
          </a:p>
          <a:p>
            <a:pPr marL="285750" indent="-285750">
              <a:buFont typeface="Arial"/>
              <a:buChar char="•"/>
            </a:pPr>
            <a:r>
              <a:rPr lang="en">
                <a:ea typeface="+mn-lt"/>
                <a:cs typeface="+mn-lt"/>
              </a:rPr>
              <a:t>Use bright, eye-catching colors in your business’ color scheme to draw attention </a:t>
            </a:r>
          </a:p>
          <a:p>
            <a:pPr marL="285750" indent="-285750">
              <a:buFont typeface="Arial"/>
              <a:buChar char="•"/>
            </a:pPr>
            <a:r>
              <a:rPr lang="en">
                <a:ea typeface="+mn-lt"/>
                <a:cs typeface="+mn-lt"/>
              </a:rPr>
              <a:t>Use contrast in your graphic</a:t>
            </a:r>
            <a:endParaRPr lang="en" dirty="0">
              <a:ea typeface="+mn-lt"/>
              <a:cs typeface="+mn-lt"/>
            </a:endParaRPr>
          </a:p>
          <a:p>
            <a:pPr marL="285750" indent="-285750">
              <a:buFont typeface="Arial"/>
              <a:buChar char="•"/>
            </a:pPr>
            <a:r>
              <a:rPr lang="en">
                <a:ea typeface="+mn-lt"/>
                <a:cs typeface="+mn-lt"/>
              </a:rPr>
              <a:t>Create a variety of layouts for your graphics. In other words, don't do the same thing every time.</a:t>
            </a:r>
            <a:endParaRPr lang="en" dirty="0">
              <a:ea typeface="+mn-lt"/>
              <a:cs typeface="+mn-lt"/>
            </a:endParaRPr>
          </a:p>
          <a:p>
            <a:pPr marL="285750" indent="-285750">
              <a:buFont typeface="Arial"/>
              <a:buChar char="•"/>
            </a:pPr>
            <a:r>
              <a:rPr lang="en">
                <a:ea typeface="+mn-lt"/>
                <a:cs typeface="+mn-lt"/>
              </a:rPr>
              <a:t>Brand every graphic. In the above example, notice the link at the bottom. This tells clients exactly where to go.  </a:t>
            </a:r>
          </a:p>
          <a:p>
            <a:pPr marL="285750" indent="-285750">
              <a:buFont typeface="Arial"/>
              <a:buChar char="•"/>
            </a:pPr>
            <a:r>
              <a:rPr lang="en">
                <a:ea typeface="+mn-lt"/>
                <a:cs typeface="+mn-lt"/>
              </a:rPr>
              <a:t>When creating graphics, try to achieve the above balance of images with text blocks. </a:t>
            </a:r>
          </a:p>
          <a:p>
            <a:pPr>
              <a:buFont typeface="Arial, Arial_MSFontService, sans-serif"/>
              <a:buChar char="•"/>
            </a:pPr>
            <a:endParaRPr lang="en" dirty="0">
              <a:cs typeface="Calibri"/>
            </a:endParaRPr>
          </a:p>
          <a:p>
            <a:pPr>
              <a:buFont typeface="Arial, Arial_MSFontService, sans-serif"/>
              <a:buChar char="•"/>
            </a:pPr>
            <a:endParaRPr lang="en" dirty="0">
              <a:cs typeface="Calibri"/>
            </a:endParaRPr>
          </a:p>
          <a:p>
            <a:pPr marL="285750" indent="-285750">
              <a:buFont typeface="Arial"/>
              <a:buChar char="•"/>
            </a:pPr>
            <a:endParaRPr lang="en" dirty="0">
              <a:cs typeface="Calibri"/>
            </a:endParaRPr>
          </a:p>
          <a:p>
            <a:pPr marL="285750" indent="-285750">
              <a:buFont typeface="Arial"/>
              <a:buChar char="•"/>
            </a:pPr>
            <a:endParaRPr lang="en" dirty="0">
              <a:cs typeface="Calibri"/>
            </a:endParaRPr>
          </a:p>
          <a:p>
            <a:endParaRPr lang="en" dirty="0">
              <a:cs typeface="Calibri"/>
            </a:endParaRPr>
          </a:p>
          <a:p>
            <a:endParaRPr lang="en-US" dirty="0">
              <a:cs typeface="Calibri"/>
            </a:endParaRPr>
          </a:p>
          <a:p>
            <a:pPr algn="ctr"/>
            <a:endParaRPr lang="en-US" dirty="0">
              <a:cs typeface="Calibri"/>
            </a:endParaRPr>
          </a:p>
          <a:p>
            <a:pPr marL="457200" indent="-457200">
              <a:buAutoNum type="arabicPeriod"/>
            </a:pPr>
            <a:endParaRPr lang="en-US" sz="1200" dirty="0">
              <a:cs typeface="Calibri"/>
            </a:endParaRPr>
          </a:p>
          <a:p>
            <a:endParaRPr lang="en-US" sz="1200" dirty="0">
              <a:cs typeface="Calibri"/>
            </a:endParaRPr>
          </a:p>
        </p:txBody>
      </p:sp>
      <p:pic>
        <p:nvPicPr>
          <p:cNvPr id="2" name="Picture 2">
            <a:extLst>
              <a:ext uri="{FF2B5EF4-FFF2-40B4-BE49-F238E27FC236}">
                <a16:creationId xmlns:a16="http://schemas.microsoft.com/office/drawing/2014/main" id="{0B5F94B0-CFBD-46B7-B6E6-19AF0D356901}"/>
              </a:ext>
            </a:extLst>
          </p:cNvPr>
          <p:cNvPicPr>
            <a:picLocks noChangeAspect="1"/>
          </p:cNvPicPr>
          <p:nvPr/>
        </p:nvPicPr>
        <p:blipFill>
          <a:blip r:embed="rId3"/>
          <a:stretch>
            <a:fillRect/>
          </a:stretch>
        </p:blipFill>
        <p:spPr>
          <a:xfrm>
            <a:off x="2167083" y="1883062"/>
            <a:ext cx="2500745" cy="4292600"/>
          </a:xfrm>
          <a:prstGeom prst="rect">
            <a:avLst/>
          </a:prstGeom>
        </p:spPr>
      </p:pic>
    </p:spTree>
    <p:extLst>
      <p:ext uri="{BB962C8B-B14F-4D97-AF65-F5344CB8AC3E}">
        <p14:creationId xmlns:p14="http://schemas.microsoft.com/office/powerpoint/2010/main" val="1939545801"/>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 logo&#10;&#10;Description automatically generated">
            <a:extLst>
              <a:ext uri="{FF2B5EF4-FFF2-40B4-BE49-F238E27FC236}">
                <a16:creationId xmlns:a16="http://schemas.microsoft.com/office/drawing/2014/main" id="{0B0772CF-E793-420C-ABD9-E19239B3B03D}"/>
              </a:ext>
            </a:extLst>
          </p:cNvPr>
          <p:cNvPicPr>
            <a:picLocks noGrp="1" noChangeAspect="1"/>
          </p:cNvPicPr>
          <p:nvPr>
            <p:ph idx="1"/>
          </p:nvPr>
        </p:nvPicPr>
        <p:blipFill>
          <a:blip r:embed="rId2"/>
          <a:stretch>
            <a:fillRect/>
          </a:stretch>
        </p:blipFill>
        <p:spPr>
          <a:xfrm>
            <a:off x="-282852" y="280441"/>
            <a:ext cx="11799942" cy="1430296"/>
          </a:xfrm>
        </p:spPr>
      </p:pic>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2606B2-4AE5-4DD3-AFCE-7548C94C3822}"/>
              </a:ext>
            </a:extLst>
          </p:cNvPr>
          <p:cNvSpPr txBox="1"/>
          <p:nvPr/>
        </p:nvSpPr>
        <p:spPr>
          <a:xfrm>
            <a:off x="1852452" y="2014003"/>
            <a:ext cx="8477513"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a:ea typeface="+mn-lt"/>
                <a:cs typeface="+mn-lt"/>
              </a:rPr>
              <a:t>Videos can be anything from pre-recorded videos on platforms like YouTube, live videos on Facebook and Instagram live, or a series of short, brief videos on Instagram stories. Consider these tips when it comes to creating videos for your content: </a:t>
            </a:r>
          </a:p>
          <a:p>
            <a:endParaRPr lang="en" dirty="0">
              <a:ea typeface="+mn-lt"/>
              <a:cs typeface="+mn-lt"/>
            </a:endParaRPr>
          </a:p>
          <a:p>
            <a:pPr marL="285750" indent="-285750">
              <a:buFont typeface="Arial"/>
              <a:buChar char="•"/>
            </a:pPr>
            <a:r>
              <a:rPr lang="en" b="1">
                <a:ea typeface="+mn-lt"/>
                <a:cs typeface="+mn-lt"/>
              </a:rPr>
              <a:t>Lighting. </a:t>
            </a:r>
            <a:r>
              <a:rPr lang="en">
                <a:ea typeface="+mn-lt"/>
                <a:cs typeface="+mn-lt"/>
              </a:rPr>
              <a:t>Good lighting is crucial to looking professional and appealing. Invest in a ring light for a professional, polished look or set up in a room with plenty of natural light. </a:t>
            </a:r>
          </a:p>
          <a:p>
            <a:pPr marL="285750" indent="-285750">
              <a:buFont typeface="Arial"/>
              <a:buChar char="•"/>
            </a:pPr>
            <a:r>
              <a:rPr lang="en" b="1">
                <a:ea typeface="+mn-lt"/>
                <a:cs typeface="+mn-lt"/>
              </a:rPr>
              <a:t>Tone and Facial Cues. </a:t>
            </a:r>
            <a:r>
              <a:rPr lang="en">
                <a:ea typeface="+mn-lt"/>
                <a:cs typeface="+mn-lt"/>
              </a:rPr>
              <a:t>To make sure you’re getting the right message across, practice your tone and facial expressions along with your words. The way you come across is just as important as the message itself. Be sure to sound confident, knowledgeable, and engaged. </a:t>
            </a:r>
          </a:p>
          <a:p>
            <a:pPr marL="285750" indent="-285750">
              <a:buFont typeface="Arial"/>
              <a:buChar char="•"/>
            </a:pPr>
            <a:r>
              <a:rPr lang="en" b="1">
                <a:ea typeface="+mn-lt"/>
                <a:cs typeface="+mn-lt"/>
              </a:rPr>
              <a:t>Practice. </a:t>
            </a:r>
            <a:r>
              <a:rPr lang="en">
                <a:ea typeface="+mn-lt"/>
                <a:cs typeface="+mn-lt"/>
              </a:rPr>
              <a:t>Record yourself at least once before going live or recording for the real thing. Then, be critical and identify areas for improvement. </a:t>
            </a:r>
          </a:p>
          <a:p>
            <a:pPr marL="285750" indent="-285750">
              <a:buFont typeface="Arial, Arial_MSFontService, sans-serif"/>
              <a:buChar char="•"/>
            </a:pPr>
            <a:r>
              <a:rPr lang="en" b="1">
                <a:ea typeface="+mn-lt"/>
                <a:cs typeface="+mn-lt"/>
              </a:rPr>
              <a:t>Subtitles. </a:t>
            </a:r>
            <a:r>
              <a:rPr lang="en">
                <a:ea typeface="+mn-lt"/>
                <a:cs typeface="+mn-lt"/>
              </a:rPr>
              <a:t>It’s important to speak loudly and clearly, but for deaf or hard of hearing potential clients, anticipate needs ahead of time and enable captions. </a:t>
            </a:r>
          </a:p>
          <a:p>
            <a:endParaRPr lang="en" dirty="0">
              <a:ea typeface="+mn-lt"/>
              <a:cs typeface="+mn-lt"/>
            </a:endParaRPr>
          </a:p>
          <a:p>
            <a:pPr>
              <a:buFont typeface="Arial, Arial_MSFontService, sans-serif"/>
              <a:buChar char="•"/>
            </a:pPr>
            <a:endParaRPr lang="en" dirty="0">
              <a:cs typeface="Calibri"/>
            </a:endParaRPr>
          </a:p>
          <a:p>
            <a:pPr>
              <a:buFont typeface="Arial, Arial_MSFontService, sans-serif"/>
              <a:buChar char="•"/>
            </a:pPr>
            <a:endParaRPr lang="en" dirty="0">
              <a:cs typeface="Calibri"/>
            </a:endParaRPr>
          </a:p>
          <a:p>
            <a:pPr marL="285750" indent="-285750">
              <a:buFont typeface="Arial"/>
              <a:buChar char="•"/>
            </a:pPr>
            <a:endParaRPr lang="en" dirty="0">
              <a:cs typeface="Calibri"/>
            </a:endParaRPr>
          </a:p>
          <a:p>
            <a:pPr marL="285750" indent="-285750">
              <a:buFont typeface="Arial"/>
              <a:buChar char="•"/>
            </a:pPr>
            <a:endParaRPr lang="en" dirty="0">
              <a:cs typeface="Calibri"/>
            </a:endParaRPr>
          </a:p>
          <a:p>
            <a:endParaRPr lang="en" dirty="0">
              <a:cs typeface="Calibri"/>
            </a:endParaRPr>
          </a:p>
          <a:p>
            <a:endParaRPr lang="en-US" dirty="0">
              <a:cs typeface="Calibri"/>
            </a:endParaRPr>
          </a:p>
          <a:p>
            <a:pPr algn="ctr"/>
            <a:endParaRPr lang="en-US" dirty="0">
              <a:cs typeface="Calibri"/>
            </a:endParaRPr>
          </a:p>
          <a:p>
            <a:pPr marL="457200" indent="-457200">
              <a:buAutoNum type="arabicPeriod"/>
            </a:pPr>
            <a:endParaRPr lang="en-US" sz="1200" dirty="0">
              <a:cs typeface="Calibri"/>
            </a:endParaRPr>
          </a:p>
          <a:p>
            <a:endParaRPr lang="en-US" sz="1200" dirty="0">
              <a:cs typeface="Calibri"/>
            </a:endParaRPr>
          </a:p>
        </p:txBody>
      </p:sp>
    </p:spTree>
    <p:extLst>
      <p:ext uri="{BB962C8B-B14F-4D97-AF65-F5344CB8AC3E}">
        <p14:creationId xmlns:p14="http://schemas.microsoft.com/office/powerpoint/2010/main" val="330574879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0B0772CF-E793-420C-ABD9-E19239B3B03D}"/>
              </a:ext>
            </a:extLst>
          </p:cNvPr>
          <p:cNvPicPr>
            <a:picLocks noGrp="1" noChangeAspect="1"/>
          </p:cNvPicPr>
          <p:nvPr>
            <p:ph idx="1"/>
          </p:nvPr>
        </p:nvPicPr>
        <p:blipFill>
          <a:blip r:embed="rId2"/>
          <a:stretch>
            <a:fillRect/>
          </a:stretch>
        </p:blipFill>
        <p:spPr>
          <a:xfrm>
            <a:off x="190512" y="280441"/>
            <a:ext cx="11799942" cy="1430296"/>
          </a:xfrm>
        </p:spPr>
      </p:pic>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2606B2-4AE5-4DD3-AFCE-7548C94C3822}"/>
              </a:ext>
            </a:extLst>
          </p:cNvPr>
          <p:cNvSpPr txBox="1"/>
          <p:nvPr/>
        </p:nvSpPr>
        <p:spPr>
          <a:xfrm>
            <a:off x="6285906" y="1898548"/>
            <a:ext cx="4702151" cy="88331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400" dirty="0">
                <a:ea typeface="+mn-lt"/>
                <a:cs typeface="+mn-lt"/>
              </a:rPr>
              <a:t>Links to content can </a:t>
            </a:r>
            <a:r>
              <a:rPr lang="en" sz="2400" b="1" dirty="0">
                <a:ea typeface="+mn-lt"/>
                <a:cs typeface="+mn-lt"/>
              </a:rPr>
              <a:t>take the place of</a:t>
            </a:r>
            <a:r>
              <a:rPr lang="en" sz="2400" dirty="0">
                <a:ea typeface="+mn-lt"/>
                <a:cs typeface="+mn-lt"/>
              </a:rPr>
              <a:t> graphics and pictures </a:t>
            </a:r>
            <a:r>
              <a:rPr lang="en" sz="2400" b="1" dirty="0">
                <a:ea typeface="+mn-lt"/>
                <a:cs typeface="+mn-lt"/>
              </a:rPr>
              <a:t>or</a:t>
            </a:r>
            <a:r>
              <a:rPr lang="en" sz="2400" dirty="0">
                <a:ea typeface="+mn-lt"/>
                <a:cs typeface="+mn-lt"/>
              </a:rPr>
              <a:t> be used </a:t>
            </a:r>
            <a:r>
              <a:rPr lang="en" sz="2400" b="1" dirty="0">
                <a:ea typeface="+mn-lt"/>
                <a:cs typeface="+mn-lt"/>
              </a:rPr>
              <a:t>in addition to</a:t>
            </a:r>
            <a:r>
              <a:rPr lang="en" sz="2400" dirty="0">
                <a:ea typeface="+mn-lt"/>
                <a:cs typeface="+mn-lt"/>
              </a:rPr>
              <a:t> graphics </a:t>
            </a:r>
            <a:r>
              <a:rPr lang="en" sz="2400">
                <a:ea typeface="+mn-lt"/>
                <a:cs typeface="+mn-lt"/>
              </a:rPr>
              <a:t>and images. Links can redirect to:</a:t>
            </a:r>
            <a:endParaRPr lang="en" sz="2400" dirty="0">
              <a:ea typeface="+mn-lt"/>
              <a:cs typeface="+mn-lt"/>
            </a:endParaRPr>
          </a:p>
          <a:p>
            <a:pPr marL="285750" indent="-285750">
              <a:buFont typeface="Arial"/>
              <a:buChar char="•"/>
            </a:pPr>
            <a:r>
              <a:rPr lang="en" sz="2400">
                <a:ea typeface="+mn-lt"/>
                <a:cs typeface="+mn-lt"/>
              </a:rPr>
              <a:t>Your website</a:t>
            </a:r>
            <a:endParaRPr lang="en" sz="2400" dirty="0">
              <a:ea typeface="+mn-lt"/>
              <a:cs typeface="+mn-lt"/>
            </a:endParaRPr>
          </a:p>
          <a:p>
            <a:pPr marL="285750" indent="-285750">
              <a:buFont typeface="Arial"/>
              <a:buChar char="•"/>
            </a:pPr>
            <a:r>
              <a:rPr lang="en" sz="2400">
                <a:ea typeface="+mn-lt"/>
                <a:cs typeface="+mn-lt"/>
              </a:rPr>
              <a:t>Lead generation</a:t>
            </a:r>
            <a:endParaRPr lang="en" sz="2400" dirty="0">
              <a:ea typeface="+mn-lt"/>
              <a:cs typeface="+mn-lt"/>
            </a:endParaRPr>
          </a:p>
          <a:p>
            <a:pPr marL="285750" indent="-285750">
              <a:buFont typeface="Arial"/>
              <a:buChar char="•"/>
            </a:pPr>
            <a:r>
              <a:rPr lang="en" sz="2400">
                <a:ea typeface="+mn-lt"/>
                <a:cs typeface="+mn-lt"/>
              </a:rPr>
              <a:t>Your blog</a:t>
            </a:r>
            <a:endParaRPr lang="en" sz="2400" dirty="0">
              <a:ea typeface="+mn-lt"/>
              <a:cs typeface="+mn-lt"/>
            </a:endParaRPr>
          </a:p>
          <a:p>
            <a:pPr marL="285750" indent="-285750">
              <a:buFont typeface="Arial"/>
              <a:buChar char="•"/>
            </a:pPr>
            <a:r>
              <a:rPr lang="en" sz="2400">
                <a:ea typeface="+mn-lt"/>
                <a:cs typeface="+mn-lt"/>
              </a:rPr>
              <a:t>Other people’s blog</a:t>
            </a:r>
            <a:endParaRPr lang="en" sz="2400" dirty="0">
              <a:ea typeface="+mn-lt"/>
              <a:cs typeface="+mn-lt"/>
            </a:endParaRPr>
          </a:p>
          <a:p>
            <a:pPr marL="285750" indent="-285750">
              <a:buFont typeface="Arial"/>
              <a:buChar char="•"/>
            </a:pPr>
            <a:r>
              <a:rPr lang="en" sz="2400">
                <a:ea typeface="+mn-lt"/>
                <a:cs typeface="+mn-lt"/>
              </a:rPr>
              <a:t>Reliable resources such as news outlets, articles, and other media</a:t>
            </a:r>
            <a:endParaRPr lang="en" sz="2400" dirty="0">
              <a:ea typeface="+mn-lt"/>
              <a:cs typeface="+mn-lt"/>
            </a:endParaRPr>
          </a:p>
          <a:p>
            <a:pPr marL="285750" indent="-285750">
              <a:buFont typeface="Arial"/>
              <a:buChar char="•"/>
            </a:pPr>
            <a:endParaRPr lang="en" sz="1600" i="1" dirty="0">
              <a:ea typeface="+mn-lt"/>
              <a:cs typeface="+mn-lt"/>
            </a:endParaRPr>
          </a:p>
          <a:p>
            <a:r>
              <a:rPr lang="en" sz="1600" i="1">
                <a:ea typeface="+mn-lt"/>
                <a:cs typeface="+mn-lt"/>
              </a:rPr>
              <a:t>Save links in your content chart to save time later. </a:t>
            </a:r>
            <a:endParaRPr lang="en" sz="1600" i="1" dirty="0">
              <a:ea typeface="+mn-lt"/>
              <a:cs typeface="+mn-lt"/>
            </a:endParaRPr>
          </a:p>
          <a:p>
            <a:endParaRPr lang="en" sz="2400" dirty="0">
              <a:ea typeface="+mn-lt"/>
              <a:cs typeface="+mn-lt"/>
            </a:endParaRPr>
          </a:p>
          <a:p>
            <a:pPr marL="285750" indent="-285750">
              <a:buFont typeface="Arial"/>
              <a:buChar char="•"/>
            </a:pPr>
            <a:endParaRPr lang="en" sz="2400" b="1" dirty="0">
              <a:ea typeface="+mn-lt"/>
              <a:cs typeface="+mn-lt"/>
            </a:endParaRPr>
          </a:p>
          <a:p>
            <a:endParaRPr lang="en" sz="2400" dirty="0">
              <a:cs typeface="Calibri"/>
            </a:endParaRPr>
          </a:p>
          <a:p>
            <a:endParaRPr lang="en" sz="2400" dirty="0">
              <a:cs typeface="Calibri"/>
            </a:endParaRPr>
          </a:p>
          <a:p>
            <a:pPr>
              <a:buFont typeface="Arial, Arial_MSFontService, sans-serif"/>
              <a:buChar char="•"/>
            </a:pPr>
            <a:endParaRPr lang="en" sz="2400" dirty="0">
              <a:cs typeface="Calibri"/>
            </a:endParaRPr>
          </a:p>
          <a:p>
            <a:pPr>
              <a:buFont typeface="Arial, Arial_MSFontService, sans-serif"/>
              <a:buChar char="•"/>
            </a:pPr>
            <a:endParaRPr lang="en" sz="2400" dirty="0">
              <a:cs typeface="Calibri"/>
            </a:endParaRPr>
          </a:p>
          <a:p>
            <a:pPr marL="285750" indent="-285750">
              <a:buFont typeface="Arial"/>
              <a:buChar char="•"/>
            </a:pPr>
            <a:endParaRPr lang="en" sz="2400" dirty="0">
              <a:cs typeface="Calibri"/>
            </a:endParaRPr>
          </a:p>
          <a:p>
            <a:pPr marL="285750" indent="-285750">
              <a:buFont typeface="Arial"/>
              <a:buChar char="•"/>
            </a:pPr>
            <a:endParaRPr lang="en" sz="2400" dirty="0">
              <a:cs typeface="Calibri"/>
            </a:endParaRPr>
          </a:p>
          <a:p>
            <a:endParaRPr lang="en" sz="2400" dirty="0">
              <a:cs typeface="Calibri"/>
            </a:endParaRPr>
          </a:p>
          <a:p>
            <a:endParaRPr lang="en-US" sz="2400" dirty="0">
              <a:cs typeface="Calibri"/>
            </a:endParaRPr>
          </a:p>
          <a:p>
            <a:pPr algn="ctr"/>
            <a:endParaRPr lang="en-US" sz="2400" dirty="0">
              <a:cs typeface="Calibri"/>
            </a:endParaRPr>
          </a:p>
          <a:p>
            <a:pPr marL="457200" indent="-457200">
              <a:buAutoNum type="arabicPeriod"/>
            </a:pPr>
            <a:endParaRPr lang="en-US" sz="1600" dirty="0">
              <a:cs typeface="Calibri"/>
            </a:endParaRPr>
          </a:p>
          <a:p>
            <a:endParaRPr lang="en-US" sz="1600" dirty="0">
              <a:cs typeface="Calibri"/>
            </a:endParaRPr>
          </a:p>
        </p:txBody>
      </p:sp>
      <p:pic>
        <p:nvPicPr>
          <p:cNvPr id="2" name="Picture 2" descr="Graphical user interface, text, application&#10;&#10;Description automatically generated">
            <a:extLst>
              <a:ext uri="{FF2B5EF4-FFF2-40B4-BE49-F238E27FC236}">
                <a16:creationId xmlns:a16="http://schemas.microsoft.com/office/drawing/2014/main" id="{ACD6B3A9-AEE8-4EE4-BDE7-B9DF22A4835D}"/>
              </a:ext>
            </a:extLst>
          </p:cNvPr>
          <p:cNvPicPr>
            <a:picLocks noChangeAspect="1"/>
          </p:cNvPicPr>
          <p:nvPr/>
        </p:nvPicPr>
        <p:blipFill>
          <a:blip r:embed="rId3"/>
          <a:stretch>
            <a:fillRect/>
          </a:stretch>
        </p:blipFill>
        <p:spPr>
          <a:xfrm>
            <a:off x="1768764" y="1989756"/>
            <a:ext cx="4036290" cy="4102304"/>
          </a:xfrm>
          <a:prstGeom prst="rect">
            <a:avLst/>
          </a:prstGeom>
        </p:spPr>
      </p:pic>
    </p:spTree>
    <p:extLst>
      <p:ext uri="{BB962C8B-B14F-4D97-AF65-F5344CB8AC3E}">
        <p14:creationId xmlns:p14="http://schemas.microsoft.com/office/powerpoint/2010/main" val="3158505478"/>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0B0772CF-E793-420C-ABD9-E19239B3B03D}"/>
              </a:ext>
            </a:extLst>
          </p:cNvPr>
          <p:cNvPicPr>
            <a:picLocks noGrp="1" noChangeAspect="1"/>
          </p:cNvPicPr>
          <p:nvPr>
            <p:ph idx="1"/>
          </p:nvPr>
        </p:nvPicPr>
        <p:blipFill>
          <a:blip r:embed="rId2"/>
          <a:stretch>
            <a:fillRect/>
          </a:stretch>
        </p:blipFill>
        <p:spPr>
          <a:xfrm>
            <a:off x="-352124" y="340792"/>
            <a:ext cx="12042396" cy="1459684"/>
          </a:xfrm>
        </p:spPr>
      </p:pic>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2606B2-4AE5-4DD3-AFCE-7548C94C3822}"/>
              </a:ext>
            </a:extLst>
          </p:cNvPr>
          <p:cNvSpPr txBox="1"/>
          <p:nvPr/>
        </p:nvSpPr>
        <p:spPr>
          <a:xfrm>
            <a:off x="1194361" y="1852366"/>
            <a:ext cx="9793696" cy="9079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400">
                <a:ea typeface="+mn-lt"/>
                <a:cs typeface="+mn-lt"/>
              </a:rPr>
              <a:t>Hashtags are content tags that identify topics your posts relate to and lead people interested in those topics to your posts.</a:t>
            </a:r>
          </a:p>
          <a:p>
            <a:pPr marL="285750" indent="-285750">
              <a:buFont typeface="Arial"/>
              <a:buChar char="•"/>
            </a:pPr>
            <a:r>
              <a:rPr lang="en" sz="2400" b="1">
                <a:ea typeface="+mn-lt"/>
                <a:cs typeface="+mn-lt"/>
              </a:rPr>
              <a:t>Use hashtags other people would follow. </a:t>
            </a:r>
            <a:r>
              <a:rPr lang="en" sz="2400">
                <a:ea typeface="+mn-lt"/>
                <a:cs typeface="+mn-lt"/>
              </a:rPr>
              <a:t>Avoid using hyper-specific tags such as “#travelingtipsforoldertravelers.” They’re confusing to read and not very likely to be searched. Rather, use tags like #travel, #traveltips, #vacation, and other short phrases relating to your topic.</a:t>
            </a:r>
          </a:p>
          <a:p>
            <a:pPr marL="285750" indent="-285750">
              <a:buFont typeface="Arial"/>
              <a:buChar char="•"/>
            </a:pPr>
            <a:r>
              <a:rPr lang="en" sz="2400" b="1">
                <a:ea typeface="+mn-lt"/>
                <a:cs typeface="+mn-lt"/>
              </a:rPr>
              <a:t>Check your spelling. </a:t>
            </a:r>
            <a:r>
              <a:rPr lang="en" sz="2400">
                <a:ea typeface="+mn-lt"/>
                <a:cs typeface="+mn-lt"/>
              </a:rPr>
              <a:t>If a hashtag is misspelled, it will not show up when the correctly spelled tag is searched. For example, #travel will have millions of posts. #Travle will not. </a:t>
            </a:r>
          </a:p>
          <a:p>
            <a:pPr marL="285750" indent="-285750">
              <a:buFont typeface="Arial, Arial_MSFontService, sans-serif"/>
              <a:buChar char="•"/>
            </a:pPr>
            <a:r>
              <a:rPr lang="en" sz="2400" b="1">
                <a:ea typeface="+mn-lt"/>
                <a:cs typeface="+mn-lt"/>
              </a:rPr>
              <a:t>Use branded hashtags. </a:t>
            </a:r>
            <a:r>
              <a:rPr lang="en" sz="2400">
                <a:ea typeface="+mn-lt"/>
                <a:cs typeface="+mn-lt"/>
              </a:rPr>
              <a:t>Branded hashtags are a great way to draw brand attention to your page, possibly landing you brand deals and more. </a:t>
            </a:r>
          </a:p>
          <a:p>
            <a:endParaRPr lang="en" sz="2400" dirty="0">
              <a:ea typeface="+mn-lt"/>
              <a:cs typeface="+mn-lt"/>
            </a:endParaRPr>
          </a:p>
          <a:p>
            <a:endParaRPr lang="en" sz="2400" dirty="0">
              <a:ea typeface="+mn-lt"/>
              <a:cs typeface="+mn-lt"/>
            </a:endParaRPr>
          </a:p>
          <a:p>
            <a:pPr marL="285750" indent="-285750">
              <a:buFont typeface="Arial"/>
              <a:buChar char="•"/>
            </a:pPr>
            <a:endParaRPr lang="en" sz="2400" b="1" dirty="0">
              <a:ea typeface="+mn-lt"/>
              <a:cs typeface="+mn-lt"/>
            </a:endParaRPr>
          </a:p>
          <a:p>
            <a:endParaRPr lang="en" sz="2400" dirty="0">
              <a:ea typeface="+mn-lt"/>
              <a:cs typeface="+mn-lt"/>
            </a:endParaRPr>
          </a:p>
          <a:p>
            <a:endParaRPr lang="en" sz="2400" dirty="0">
              <a:ea typeface="+mn-lt"/>
              <a:cs typeface="+mn-lt"/>
            </a:endParaRPr>
          </a:p>
          <a:p>
            <a:pPr>
              <a:buFont typeface="Arial, Arial_MSFontService, sans-serif"/>
              <a:buChar char="•"/>
            </a:pPr>
            <a:endParaRPr lang="en" sz="2400" dirty="0">
              <a:cs typeface="Calibri"/>
            </a:endParaRPr>
          </a:p>
          <a:p>
            <a:pPr>
              <a:buFont typeface="Arial, Arial_MSFontService, sans-serif"/>
              <a:buChar char="•"/>
            </a:pPr>
            <a:endParaRPr lang="en" sz="2400" dirty="0">
              <a:cs typeface="Calibri"/>
            </a:endParaRPr>
          </a:p>
          <a:p>
            <a:pPr marL="285750" indent="-285750">
              <a:buFont typeface="Arial"/>
              <a:buChar char="•"/>
            </a:pPr>
            <a:endParaRPr lang="en" sz="2400" dirty="0">
              <a:cs typeface="Calibri"/>
            </a:endParaRPr>
          </a:p>
          <a:p>
            <a:pPr marL="285750" indent="-285750">
              <a:buFont typeface="Arial"/>
              <a:buChar char="•"/>
            </a:pPr>
            <a:endParaRPr lang="en" sz="2400" dirty="0">
              <a:cs typeface="Calibri"/>
            </a:endParaRPr>
          </a:p>
          <a:p>
            <a:endParaRPr lang="en" sz="2400" dirty="0">
              <a:cs typeface="Calibri"/>
            </a:endParaRPr>
          </a:p>
          <a:p>
            <a:endParaRPr lang="en-US" sz="2400" dirty="0">
              <a:cs typeface="Calibri"/>
            </a:endParaRPr>
          </a:p>
          <a:p>
            <a:pPr algn="ctr"/>
            <a:endParaRPr lang="en-US" sz="2400" dirty="0">
              <a:cs typeface="Calibri"/>
            </a:endParaRPr>
          </a:p>
          <a:p>
            <a:pPr marL="457200" indent="-457200">
              <a:buAutoNum type="arabicPeriod"/>
            </a:pPr>
            <a:endParaRPr lang="en-US" sz="1600" dirty="0">
              <a:cs typeface="Calibri"/>
            </a:endParaRPr>
          </a:p>
          <a:p>
            <a:endParaRPr lang="en-US" sz="1600" dirty="0">
              <a:cs typeface="Calibri"/>
            </a:endParaRPr>
          </a:p>
        </p:txBody>
      </p:sp>
    </p:spTree>
    <p:extLst>
      <p:ext uri="{BB962C8B-B14F-4D97-AF65-F5344CB8AC3E}">
        <p14:creationId xmlns:p14="http://schemas.microsoft.com/office/powerpoint/2010/main" val="194204555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Logo&#10;&#10;Description automatically generated">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50079" y="82045"/>
            <a:ext cx="12010827" cy="1447144"/>
          </a:xfrm>
        </p:spPr>
      </p:pic>
      <p:sp>
        <p:nvSpPr>
          <p:cNvPr id="2" name="TextBox 1">
            <a:extLst>
              <a:ext uri="{FF2B5EF4-FFF2-40B4-BE49-F238E27FC236}">
                <a16:creationId xmlns:a16="http://schemas.microsoft.com/office/drawing/2014/main" id="{2519E9E0-CE62-4DF3-87AB-8C9D0C394962}"/>
              </a:ext>
            </a:extLst>
          </p:cNvPr>
          <p:cNvSpPr txBox="1"/>
          <p:nvPr/>
        </p:nvSpPr>
        <p:spPr>
          <a:xfrm>
            <a:off x="768050" y="1962855"/>
            <a:ext cx="106504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Personally, I like to gather content assets and orgainze them </a:t>
            </a:r>
            <a:r>
              <a:rPr lang="en-US" sz="2800">
                <a:cs typeface="Calibri"/>
              </a:rPr>
              <a:t>ahead of time for markeitng. Here's some things I do to organize content: </a:t>
            </a:r>
            <a:endParaRPr lang="en-US" sz="2800" dirty="0">
              <a:cs typeface="Calibri"/>
            </a:endParaRPr>
          </a:p>
        </p:txBody>
      </p:sp>
      <p:sp>
        <p:nvSpPr>
          <p:cNvPr id="7" name="TextBox 6">
            <a:extLst>
              <a:ext uri="{FF2B5EF4-FFF2-40B4-BE49-F238E27FC236}">
                <a16:creationId xmlns:a16="http://schemas.microsoft.com/office/drawing/2014/main" id="{2FE8416E-474E-45C4-AD9D-E97B568B9B31}"/>
              </a:ext>
            </a:extLst>
          </p:cNvPr>
          <p:cNvSpPr txBox="1"/>
          <p:nvPr/>
        </p:nvSpPr>
        <p:spPr>
          <a:xfrm>
            <a:off x="655906" y="3274070"/>
            <a:ext cx="1193008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1. Download stock photos and save them to your </a:t>
            </a:r>
            <a:r>
              <a:rPr lang="en-US" sz="2800">
                <a:cs typeface="Calibri"/>
              </a:rPr>
              <a:t>computer or online drive.</a:t>
            </a:r>
            <a:endParaRPr lang="en-US"/>
          </a:p>
          <a:p>
            <a:r>
              <a:rPr lang="en-US" sz="2800">
                <a:cs typeface="Calibri"/>
              </a:rPr>
              <a:t>2. Create several graphics on different topics when I am feeling very creative.</a:t>
            </a:r>
            <a:endParaRPr lang="en-US" sz="2800" dirty="0">
              <a:cs typeface="Calibri"/>
            </a:endParaRPr>
          </a:p>
          <a:p>
            <a:r>
              <a:rPr lang="en-US" sz="2800">
                <a:cs typeface="Calibri"/>
              </a:rPr>
              <a:t>3. Pre-record or pratice videos and talking points.</a:t>
            </a:r>
            <a:endParaRPr lang="en-US" sz="2800" dirty="0">
              <a:cs typeface="Calibri"/>
            </a:endParaRPr>
          </a:p>
          <a:p>
            <a:r>
              <a:rPr lang="en-US" sz="2800">
                <a:cs typeface="Calibri"/>
              </a:rPr>
              <a:t>4. Save links in your content chart for easy copy-and-pasting.</a:t>
            </a:r>
          </a:p>
          <a:p>
            <a:r>
              <a:rPr lang="en-US" sz="2800" dirty="0">
                <a:cs typeface="Calibri"/>
              </a:rPr>
              <a:t>5. Pre-write hashtags in your content chart for </a:t>
            </a:r>
            <a:r>
              <a:rPr lang="en-US" sz="2800">
                <a:cs typeface="Calibri"/>
              </a:rPr>
              <a:t>easy copy-and-pasting.</a:t>
            </a:r>
            <a:endParaRPr lang="en-US" sz="2800" dirty="0">
              <a:cs typeface="Calibri"/>
            </a:endParaRPr>
          </a:p>
          <a:p>
            <a:pPr algn="ctr"/>
            <a:endParaRPr lang="en-US" sz="2800" dirty="0">
              <a:cs typeface="Calibri"/>
            </a:endParaRPr>
          </a:p>
        </p:txBody>
      </p:sp>
    </p:spTree>
    <p:extLst>
      <p:ext uri="{BB962C8B-B14F-4D97-AF65-F5344CB8AC3E}">
        <p14:creationId xmlns:p14="http://schemas.microsoft.com/office/powerpoint/2010/main" val="21604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10515582" cy="1274616"/>
          </a:xfrm>
        </p:spPr>
      </p:pic>
      <p:sp>
        <p:nvSpPr>
          <p:cNvPr id="2" name="TextBox 1">
            <a:extLst>
              <a:ext uri="{FF2B5EF4-FFF2-40B4-BE49-F238E27FC236}">
                <a16:creationId xmlns:a16="http://schemas.microsoft.com/office/drawing/2014/main" id="{C26D989E-F66C-4269-A827-1189B45433A7}"/>
              </a:ext>
            </a:extLst>
          </p:cNvPr>
          <p:cNvSpPr txBox="1"/>
          <p:nvPr/>
        </p:nvSpPr>
        <p:spPr>
          <a:xfrm>
            <a:off x="2639684" y="1848928"/>
            <a:ext cx="69126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Segoe UI"/>
              </a:rPr>
              <a:t>Developing a Post Plan per Week</a:t>
            </a:r>
            <a:endParaRPr lang="en-US">
              <a:cs typeface="Calibri" panose="020F0502020204030204"/>
            </a:endParaRPr>
          </a:p>
        </p:txBody>
      </p:sp>
      <p:graphicFrame>
        <p:nvGraphicFramePr>
          <p:cNvPr id="3" name="Table 3">
            <a:extLst>
              <a:ext uri="{FF2B5EF4-FFF2-40B4-BE49-F238E27FC236}">
                <a16:creationId xmlns:a16="http://schemas.microsoft.com/office/drawing/2014/main" id="{BE7BC005-37E1-44C8-9D81-B9A984839069}"/>
              </a:ext>
            </a:extLst>
          </p:cNvPr>
          <p:cNvGraphicFramePr>
            <a:graphicFrameLocks noGrp="1"/>
          </p:cNvGraphicFramePr>
          <p:nvPr>
            <p:extLst>
              <p:ext uri="{D42A27DB-BD31-4B8C-83A1-F6EECF244321}">
                <p14:modId xmlns:p14="http://schemas.microsoft.com/office/powerpoint/2010/main" val="1587803895"/>
              </p:ext>
            </p:extLst>
          </p:nvPr>
        </p:nvGraphicFramePr>
        <p:xfrm>
          <a:off x="40300" y="2702725"/>
          <a:ext cx="12129251" cy="3027584"/>
        </p:xfrm>
        <a:graphic>
          <a:graphicData uri="http://schemas.openxmlformats.org/drawingml/2006/table">
            <a:tbl>
              <a:tblPr firstRow="1" bandRow="1">
                <a:tableStyleId>{5C22544A-7EE6-4342-B048-85BDC9FD1C3A}</a:tableStyleId>
              </a:tblPr>
              <a:tblGrid>
                <a:gridCol w="3882598">
                  <a:extLst>
                    <a:ext uri="{9D8B030D-6E8A-4147-A177-3AD203B41FA5}">
                      <a16:colId xmlns:a16="http://schemas.microsoft.com/office/drawing/2014/main" val="1113048710"/>
                    </a:ext>
                  </a:extLst>
                </a:gridCol>
                <a:gridCol w="4168873">
                  <a:extLst>
                    <a:ext uri="{9D8B030D-6E8A-4147-A177-3AD203B41FA5}">
                      <a16:colId xmlns:a16="http://schemas.microsoft.com/office/drawing/2014/main" val="1286492532"/>
                    </a:ext>
                  </a:extLst>
                </a:gridCol>
                <a:gridCol w="4077780">
                  <a:extLst>
                    <a:ext uri="{9D8B030D-6E8A-4147-A177-3AD203B41FA5}">
                      <a16:colId xmlns:a16="http://schemas.microsoft.com/office/drawing/2014/main" val="755226219"/>
                    </a:ext>
                  </a:extLst>
                </a:gridCol>
              </a:tblGrid>
              <a:tr h="467264">
                <a:tc>
                  <a:txBody>
                    <a:bodyPr/>
                    <a:lstStyle/>
                    <a:p>
                      <a:pPr algn="ctr"/>
                      <a:r>
                        <a:rPr lang="en-US" sz="2400"/>
                        <a:t>4-6 Posts</a:t>
                      </a:r>
                    </a:p>
                  </a:txBody>
                  <a:tcPr/>
                </a:tc>
                <a:tc>
                  <a:txBody>
                    <a:bodyPr/>
                    <a:lstStyle/>
                    <a:p>
                      <a:pPr algn="ctr"/>
                      <a:r>
                        <a:rPr lang="en-US" sz="2400"/>
                        <a:t>8-12 Posts</a:t>
                      </a:r>
                    </a:p>
                  </a:txBody>
                  <a:tcPr/>
                </a:tc>
                <a:tc>
                  <a:txBody>
                    <a:bodyPr/>
                    <a:lstStyle/>
                    <a:p>
                      <a:pPr algn="ctr"/>
                      <a:r>
                        <a:rPr lang="en-US" sz="2400"/>
                        <a:t>12-15 Posts</a:t>
                      </a:r>
                    </a:p>
                  </a:txBody>
                  <a:tcPr/>
                </a:tc>
                <a:extLst>
                  <a:ext uri="{0D108BD9-81ED-4DB2-BD59-A6C34878D82A}">
                    <a16:rowId xmlns:a16="http://schemas.microsoft.com/office/drawing/2014/main" val="1540055178"/>
                  </a:ext>
                </a:extLst>
              </a:tr>
              <a:tr h="834866">
                <a:tc>
                  <a:txBody>
                    <a:bodyPr/>
                    <a:lstStyle/>
                    <a:p>
                      <a:pPr marL="285750" lvl="0" indent="-285750" algn="l">
                        <a:lnSpc>
                          <a:spcPct val="100000"/>
                        </a:lnSpc>
                        <a:spcBef>
                          <a:spcPts val="0"/>
                        </a:spcBef>
                        <a:spcAft>
                          <a:spcPts val="0"/>
                        </a:spcAft>
                        <a:buFont typeface="Symbol"/>
                        <a:buChar char="•"/>
                      </a:pPr>
                      <a:r>
                        <a:rPr lang="en-US" sz="1800" b="0" i="0" u="none" strike="noStrike" noProof="0">
                          <a:latin typeface="Calibri"/>
                        </a:rPr>
                        <a:t>1-2 posts - business product/service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hashtag or holiday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connection or conversation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business about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educational  </a:t>
                      </a:r>
                    </a:p>
                    <a:p>
                      <a:pPr lvl="0">
                        <a:buNone/>
                      </a:pPr>
                      <a:endParaRPr lang="en-US" dirty="0"/>
                    </a:p>
                  </a:txBody>
                  <a:tcPr/>
                </a:tc>
                <a:tc>
                  <a:txBody>
                    <a:bodyPr/>
                    <a:lstStyle/>
                    <a:p>
                      <a:pPr marL="285750" lvl="0" indent="-285750" algn="l">
                        <a:lnSpc>
                          <a:spcPct val="100000"/>
                        </a:lnSpc>
                        <a:spcBef>
                          <a:spcPts val="0"/>
                        </a:spcBef>
                        <a:spcAft>
                          <a:spcPts val="0"/>
                        </a:spcAft>
                        <a:buFont typeface="Symbol"/>
                        <a:buChar char="•"/>
                      </a:pPr>
                      <a:r>
                        <a:rPr lang="en-US" sz="1800" b="0" i="0" u="none" strike="noStrike" noProof="0">
                          <a:latin typeface="Calibri"/>
                        </a:rPr>
                        <a:t>2-3 posts – business product /services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specialty expertise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holiday or hashtag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connection or conversation focused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educational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business about (optional)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inspirational </a:t>
                      </a:r>
                    </a:p>
                    <a:p>
                      <a:pPr lvl="0">
                        <a:buNone/>
                      </a:pPr>
                      <a:endParaRPr lang="en-US" dirty="0"/>
                    </a:p>
                  </a:txBody>
                  <a:tcPr/>
                </a:tc>
                <a:tc>
                  <a:txBody>
                    <a:bodyPr/>
                    <a:lstStyle/>
                    <a:p>
                      <a:pPr marL="285750" lvl="0" indent="-285750" algn="l">
                        <a:lnSpc>
                          <a:spcPct val="100000"/>
                        </a:lnSpc>
                        <a:spcBef>
                          <a:spcPts val="0"/>
                        </a:spcBef>
                        <a:spcAft>
                          <a:spcPts val="0"/>
                        </a:spcAft>
                        <a:buFont typeface="Symbol"/>
                        <a:buChar char="•"/>
                      </a:pPr>
                      <a:r>
                        <a:rPr lang="en-US" sz="1800" b="0" i="0" u="none" strike="noStrike" noProof="0">
                          <a:latin typeface="Calibri"/>
                        </a:rPr>
                        <a:t>3 posts – business product or services </a:t>
                      </a:r>
                    </a:p>
                    <a:p>
                      <a:pPr marL="285750" lvl="0" indent="-285750" algn="l">
                        <a:lnSpc>
                          <a:spcPct val="100000"/>
                        </a:lnSpc>
                        <a:spcBef>
                          <a:spcPts val="0"/>
                        </a:spcBef>
                        <a:spcAft>
                          <a:spcPts val="0"/>
                        </a:spcAft>
                        <a:buFont typeface="Symbol"/>
                        <a:buChar char="•"/>
                      </a:pPr>
                      <a:r>
                        <a:rPr lang="en-US" sz="1800" b="0" i="0" u="none" strike="noStrike" noProof="0">
                          <a:latin typeface="Calibri"/>
                        </a:rPr>
                        <a:t>2-3 posts – educational </a:t>
                      </a:r>
                    </a:p>
                    <a:p>
                      <a:pPr marL="285750" lvl="0" indent="-285750" algn="l">
                        <a:lnSpc>
                          <a:spcPct val="100000"/>
                        </a:lnSpc>
                        <a:spcBef>
                          <a:spcPts val="0"/>
                        </a:spcBef>
                        <a:spcAft>
                          <a:spcPts val="0"/>
                        </a:spcAft>
                        <a:buFont typeface="Symbol"/>
                        <a:buChar char="•"/>
                      </a:pPr>
                      <a:r>
                        <a:rPr lang="en-US" sz="1800" b="0" i="0" u="none" strike="noStrike" noProof="0">
                          <a:latin typeface="Calibri"/>
                        </a:rPr>
                        <a:t>2 posts – specialty expertise </a:t>
                      </a:r>
                    </a:p>
                    <a:p>
                      <a:pPr marL="285750" lvl="0" indent="-285750" algn="l">
                        <a:lnSpc>
                          <a:spcPct val="100000"/>
                        </a:lnSpc>
                        <a:spcBef>
                          <a:spcPts val="0"/>
                        </a:spcBef>
                        <a:spcAft>
                          <a:spcPts val="0"/>
                        </a:spcAft>
                        <a:buFont typeface="Symbol"/>
                        <a:buChar char="•"/>
                      </a:pPr>
                      <a:r>
                        <a:rPr lang="en-US" sz="1800" b="0" i="0" u="none" strike="noStrike" noProof="0">
                          <a:latin typeface="Calibri"/>
                        </a:rPr>
                        <a:t>2 posts – connection or conversation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holiday or hashtag </a:t>
                      </a:r>
                    </a:p>
                    <a:p>
                      <a:pPr marL="285750" lvl="0" indent="-285750" algn="l">
                        <a:lnSpc>
                          <a:spcPct val="100000"/>
                        </a:lnSpc>
                        <a:spcBef>
                          <a:spcPts val="0"/>
                        </a:spcBef>
                        <a:spcAft>
                          <a:spcPts val="0"/>
                        </a:spcAft>
                        <a:buFont typeface="Symbol"/>
                        <a:buChar char="•"/>
                      </a:pPr>
                      <a:r>
                        <a:rPr lang="en-US" sz="1800" b="0" i="0" u="none" strike="noStrike" noProof="0">
                          <a:latin typeface="Calibri"/>
                        </a:rPr>
                        <a:t>1-2 posts – website links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business about  </a:t>
                      </a:r>
                    </a:p>
                    <a:p>
                      <a:pPr marL="285750" lvl="0" indent="-285750" algn="l">
                        <a:lnSpc>
                          <a:spcPct val="100000"/>
                        </a:lnSpc>
                        <a:spcBef>
                          <a:spcPts val="0"/>
                        </a:spcBef>
                        <a:spcAft>
                          <a:spcPts val="0"/>
                        </a:spcAft>
                        <a:buFont typeface="Symbol"/>
                        <a:buChar char="•"/>
                      </a:pPr>
                      <a:r>
                        <a:rPr lang="en-US" sz="1800" b="0" i="0" u="none" strike="noStrike" noProof="0">
                          <a:latin typeface="Calibri"/>
                        </a:rPr>
                        <a:t>1 post – inspirational</a:t>
                      </a:r>
                    </a:p>
                    <a:p>
                      <a:pPr lvl="0">
                        <a:buNone/>
                      </a:pPr>
                      <a:endParaRPr lang="en-US" dirty="0"/>
                    </a:p>
                  </a:txBody>
                  <a:tcPr/>
                </a:tc>
                <a:extLst>
                  <a:ext uri="{0D108BD9-81ED-4DB2-BD59-A6C34878D82A}">
                    <a16:rowId xmlns:a16="http://schemas.microsoft.com/office/drawing/2014/main" val="104383766"/>
                  </a:ext>
                </a:extLst>
              </a:tr>
            </a:tbl>
          </a:graphicData>
        </a:graphic>
      </p:graphicFrame>
    </p:spTree>
    <p:extLst>
      <p:ext uri="{BB962C8B-B14F-4D97-AF65-F5344CB8AC3E}">
        <p14:creationId xmlns:p14="http://schemas.microsoft.com/office/powerpoint/2010/main" val="1418531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F29917-95DE-426F-AAF8-DCC28AA16F79}"/>
              </a:ext>
            </a:extLst>
          </p:cNvPr>
          <p:cNvPicPr>
            <a:picLocks noGrp="1" noChangeAspect="1"/>
          </p:cNvPicPr>
          <p:nvPr>
            <p:ph idx="1"/>
          </p:nvPr>
        </p:nvPicPr>
        <p:blipFill>
          <a:blip r:embed="rId3"/>
          <a:stretch>
            <a:fillRect/>
          </a:stretch>
        </p:blipFill>
        <p:spPr>
          <a:xfrm>
            <a:off x="-1021324" y="168309"/>
            <a:ext cx="9557310" cy="1159162"/>
          </a:xfrm>
        </p:spPr>
      </p:pic>
      <p:sp>
        <p:nvSpPr>
          <p:cNvPr id="2" name="TextBox 1">
            <a:extLst>
              <a:ext uri="{FF2B5EF4-FFF2-40B4-BE49-F238E27FC236}">
                <a16:creationId xmlns:a16="http://schemas.microsoft.com/office/drawing/2014/main" id="{C26D989E-F66C-4269-A827-1189B45433A7}"/>
              </a:ext>
            </a:extLst>
          </p:cNvPr>
          <p:cNvSpPr txBox="1"/>
          <p:nvPr/>
        </p:nvSpPr>
        <p:spPr>
          <a:xfrm>
            <a:off x="-1839953" y="2641860"/>
            <a:ext cx="69126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cs typeface="Segoe UI"/>
              </a:rPr>
              <a:t>Timing </a:t>
            </a:r>
            <a:endParaRPr lang="en-US" sz="2400" dirty="0">
              <a:cs typeface="Calibri" panose="020F0502020204030204"/>
            </a:endParaRPr>
          </a:p>
          <a:p>
            <a:pPr algn="ctr"/>
            <a:r>
              <a:rPr lang="en-US" sz="3600" dirty="0">
                <a:cs typeface="Segoe UI"/>
              </a:rPr>
              <a:t>is </a:t>
            </a:r>
            <a:endParaRPr lang="en-US" sz="2400" dirty="0">
              <a:cs typeface="Calibri"/>
            </a:endParaRPr>
          </a:p>
          <a:p>
            <a:pPr algn="ctr"/>
            <a:r>
              <a:rPr lang="en-US" sz="3600" dirty="0">
                <a:cs typeface="Segoe UI"/>
              </a:rPr>
              <a:t>Everything!</a:t>
            </a:r>
            <a:endParaRPr lang="en-US" sz="2400" dirty="0">
              <a:cs typeface="Calibri"/>
            </a:endParaRPr>
          </a:p>
        </p:txBody>
      </p:sp>
      <p:pic>
        <p:nvPicPr>
          <p:cNvPr id="4" name="Picture 5">
            <a:extLst>
              <a:ext uri="{FF2B5EF4-FFF2-40B4-BE49-F238E27FC236}">
                <a16:creationId xmlns:a16="http://schemas.microsoft.com/office/drawing/2014/main" id="{B4413328-B7CF-4D19-8DBB-40F916F944FD}"/>
              </a:ext>
            </a:extLst>
          </p:cNvPr>
          <p:cNvPicPr>
            <a:picLocks noChangeAspect="1"/>
          </p:cNvPicPr>
          <p:nvPr/>
        </p:nvPicPr>
        <p:blipFill>
          <a:blip r:embed="rId4"/>
          <a:stretch>
            <a:fillRect/>
          </a:stretch>
        </p:blipFill>
        <p:spPr>
          <a:xfrm>
            <a:off x="7195128" y="170521"/>
            <a:ext cx="4682835" cy="6516960"/>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92956D6F-649C-4B40-8A86-2C853D8EAAC1}"/>
              </a:ext>
            </a:extLst>
          </p:cNvPr>
          <p:cNvPicPr>
            <a:picLocks noChangeAspect="1"/>
          </p:cNvPicPr>
          <p:nvPr/>
        </p:nvPicPr>
        <p:blipFill>
          <a:blip r:embed="rId5"/>
          <a:stretch>
            <a:fillRect/>
          </a:stretch>
        </p:blipFill>
        <p:spPr>
          <a:xfrm>
            <a:off x="3223491" y="1595093"/>
            <a:ext cx="3493654" cy="5076359"/>
          </a:xfrm>
          <a:prstGeom prst="rect">
            <a:avLst/>
          </a:prstGeom>
        </p:spPr>
      </p:pic>
    </p:spTree>
    <p:extLst>
      <p:ext uri="{BB962C8B-B14F-4D97-AF65-F5344CB8AC3E}">
        <p14:creationId xmlns:p14="http://schemas.microsoft.com/office/powerpoint/2010/main" val="324250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White text on a black background&#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934442" y="657257"/>
            <a:ext cx="5940532" cy="3986186"/>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6372978" y="4654255"/>
            <a:ext cx="50532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15 minutes</a:t>
            </a:r>
            <a:endParaRPr lang="en-US">
              <a:cs typeface="Calibri" panose="020F0502020204030204"/>
            </a:endParaRPr>
          </a:p>
        </p:txBody>
      </p:sp>
    </p:spTree>
    <p:extLst>
      <p:ext uri="{BB962C8B-B14F-4D97-AF65-F5344CB8AC3E}">
        <p14:creationId xmlns:p14="http://schemas.microsoft.com/office/powerpoint/2010/main" val="3752690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Text&#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6049460" y="540777"/>
            <a:ext cx="5724871" cy="3816581"/>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6372978" y="4654255"/>
            <a:ext cx="50532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Stories on Facebook &amp; Instagram</a:t>
            </a:r>
            <a:endParaRPr lang="en-US"/>
          </a:p>
        </p:txBody>
      </p:sp>
    </p:spTree>
    <p:extLst>
      <p:ext uri="{BB962C8B-B14F-4D97-AF65-F5344CB8AC3E}">
        <p14:creationId xmlns:p14="http://schemas.microsoft.com/office/powerpoint/2010/main" val="3085409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19E9E0-CE62-4DF3-87AB-8C9D0C394962}"/>
              </a:ext>
            </a:extLst>
          </p:cNvPr>
          <p:cNvSpPr txBox="1"/>
          <p:nvPr/>
        </p:nvSpPr>
        <p:spPr>
          <a:xfrm>
            <a:off x="768050" y="1962855"/>
            <a:ext cx="106504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Let's practice making cooler content using stories!</a:t>
            </a:r>
            <a:endParaRPr lang="en-US">
              <a:cs typeface="Calibri"/>
            </a:endParaRPr>
          </a:p>
          <a:p>
            <a:pPr algn="ctr"/>
            <a:r>
              <a:rPr lang="en-US" sz="2800">
                <a:cs typeface="Calibri"/>
              </a:rPr>
              <a:t>Let's go right to Instagram to practice.</a:t>
            </a:r>
            <a:endParaRPr lang="en-US" sz="2800" dirty="0">
              <a:cs typeface="Calibri"/>
            </a:endParaRPr>
          </a:p>
        </p:txBody>
      </p:sp>
      <p:sp>
        <p:nvSpPr>
          <p:cNvPr id="7" name="TextBox 6">
            <a:extLst>
              <a:ext uri="{FF2B5EF4-FFF2-40B4-BE49-F238E27FC236}">
                <a16:creationId xmlns:a16="http://schemas.microsoft.com/office/drawing/2014/main" id="{2FE8416E-474E-45C4-AD9D-E97B568B9B31}"/>
              </a:ext>
            </a:extLst>
          </p:cNvPr>
          <p:cNvSpPr txBox="1"/>
          <p:nvPr/>
        </p:nvSpPr>
        <p:spPr>
          <a:xfrm>
            <a:off x="5529831" y="3274070"/>
            <a:ext cx="580533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cs typeface="Calibri"/>
              </a:rPr>
              <a:t>Insert a photo and move it </a:t>
            </a:r>
            <a:endParaRPr lang="en-US" sz="2800" dirty="0">
              <a:cs typeface="Calibri"/>
            </a:endParaRPr>
          </a:p>
          <a:p>
            <a:pPr marL="457200" indent="-457200">
              <a:buFont typeface="Arial"/>
              <a:buChar char="•"/>
            </a:pPr>
            <a:r>
              <a:rPr lang="en-US" sz="2800">
                <a:cs typeface="Calibri"/>
              </a:rPr>
              <a:t>Tag a page or location </a:t>
            </a:r>
            <a:endParaRPr lang="en-US" sz="2800" dirty="0">
              <a:cs typeface="Calibri"/>
            </a:endParaRPr>
          </a:p>
          <a:p>
            <a:pPr marL="457200" indent="-457200">
              <a:buFont typeface="Arial"/>
              <a:buChar char="•"/>
            </a:pPr>
            <a:r>
              <a:rPr lang="en-US" sz="2800">
                <a:cs typeface="Calibri"/>
              </a:rPr>
              <a:t>Use stickers of GIFs</a:t>
            </a:r>
            <a:endParaRPr lang="en-US" sz="2800" dirty="0">
              <a:cs typeface="Calibri"/>
            </a:endParaRPr>
          </a:p>
          <a:p>
            <a:pPr marL="457200" indent="-457200">
              <a:buFont typeface="Arial"/>
              <a:buChar char="•"/>
            </a:pPr>
            <a:r>
              <a:rPr lang="en-US" sz="2800">
                <a:cs typeface="Calibri"/>
              </a:rPr>
              <a:t>Make a boomerang </a:t>
            </a:r>
            <a:endParaRPr lang="en-US" sz="2800" dirty="0">
              <a:cs typeface="Calibri"/>
            </a:endParaRPr>
          </a:p>
          <a:p>
            <a:pPr marL="457200" indent="-457200">
              <a:buFont typeface="Arial"/>
              <a:buChar char="•"/>
            </a:pPr>
            <a:r>
              <a:rPr lang="en-US" sz="2800">
                <a:cs typeface="Calibri"/>
              </a:rPr>
              <a:t>Add a link </a:t>
            </a:r>
            <a:endParaRPr lang="en-US" sz="2800" dirty="0">
              <a:cs typeface="Calibri"/>
            </a:endParaRPr>
          </a:p>
          <a:p>
            <a:pPr algn="ctr"/>
            <a:endParaRPr lang="en-US" sz="2800" dirty="0">
              <a:cs typeface="Calibri"/>
            </a:endParaRPr>
          </a:p>
        </p:txBody>
      </p:sp>
      <p:pic>
        <p:nvPicPr>
          <p:cNvPr id="3" name="Picture 3">
            <a:extLst>
              <a:ext uri="{FF2B5EF4-FFF2-40B4-BE49-F238E27FC236}">
                <a16:creationId xmlns:a16="http://schemas.microsoft.com/office/drawing/2014/main" id="{CEB3FE11-203B-4F16-8312-DEA212BBB1B5}"/>
              </a:ext>
            </a:extLst>
          </p:cNvPr>
          <p:cNvPicPr>
            <a:picLocks noChangeAspect="1"/>
          </p:cNvPicPr>
          <p:nvPr/>
        </p:nvPicPr>
        <p:blipFill rotWithShape="1">
          <a:blip r:embed="rId3"/>
          <a:srcRect l="13612" t="3906" r="17801" b="-3125"/>
          <a:stretch/>
        </p:blipFill>
        <p:spPr>
          <a:xfrm>
            <a:off x="1777041" y="3276600"/>
            <a:ext cx="2959767" cy="2864061"/>
          </a:xfrm>
          <a:prstGeom prst="rect">
            <a:avLst/>
          </a:prstGeom>
        </p:spPr>
      </p:pic>
      <p:pic>
        <p:nvPicPr>
          <p:cNvPr id="13" name="Picture 14" descr="A picture containing logo&#10;&#10;Description automatically generated">
            <a:extLst>
              <a:ext uri="{FF2B5EF4-FFF2-40B4-BE49-F238E27FC236}">
                <a16:creationId xmlns:a16="http://schemas.microsoft.com/office/drawing/2014/main" id="{C6EECCFA-3E7A-45CA-B183-83431B9BD531}"/>
              </a:ext>
            </a:extLst>
          </p:cNvPr>
          <p:cNvPicPr>
            <a:picLocks noGrp="1" noChangeAspect="1"/>
          </p:cNvPicPr>
          <p:nvPr>
            <p:ph idx="1"/>
          </p:nvPr>
        </p:nvPicPr>
        <p:blipFill>
          <a:blip r:embed="rId4"/>
          <a:stretch>
            <a:fillRect/>
          </a:stretch>
        </p:blipFill>
        <p:spPr>
          <a:xfrm>
            <a:off x="-1002102" y="143458"/>
            <a:ext cx="10817524" cy="1303372"/>
          </a:xfrm>
        </p:spPr>
      </p:pic>
    </p:spTree>
    <p:extLst>
      <p:ext uri="{BB962C8B-B14F-4D97-AF65-F5344CB8AC3E}">
        <p14:creationId xmlns:p14="http://schemas.microsoft.com/office/powerpoint/2010/main" val="142390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Text&#10;&#10;Description automatically generated">
            <a:extLst>
              <a:ext uri="{FF2B5EF4-FFF2-40B4-BE49-F238E27FC236}">
                <a16:creationId xmlns:a16="http://schemas.microsoft.com/office/drawing/2014/main" id="{E391858F-35B0-4A83-AE3D-8EC58DE9DB57}"/>
              </a:ext>
            </a:extLst>
          </p:cNvPr>
          <p:cNvPicPr>
            <a:picLocks noGrp="1" noChangeAspect="1"/>
          </p:cNvPicPr>
          <p:nvPr>
            <p:ph idx="1"/>
          </p:nvPr>
        </p:nvPicPr>
        <p:blipFill>
          <a:blip r:embed="rId3"/>
          <a:stretch>
            <a:fillRect/>
          </a:stretch>
        </p:blipFill>
        <p:spPr>
          <a:xfrm>
            <a:off x="136185" y="573023"/>
            <a:ext cx="3767275" cy="5687447"/>
          </a:xfrm>
        </p:spPr>
      </p:pic>
      <p:sp>
        <p:nvSpPr>
          <p:cNvPr id="9" name="TextBox 8">
            <a:extLst>
              <a:ext uri="{FF2B5EF4-FFF2-40B4-BE49-F238E27FC236}">
                <a16:creationId xmlns:a16="http://schemas.microsoft.com/office/drawing/2014/main" id="{EC7D5DEB-E22C-4688-9B2F-043BE92734E7}"/>
              </a:ext>
            </a:extLst>
          </p:cNvPr>
          <p:cNvSpPr txBox="1"/>
          <p:nvPr/>
        </p:nvSpPr>
        <p:spPr>
          <a:xfrm>
            <a:off x="4903831" y="1680359"/>
            <a:ext cx="638618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Let's introduce ourselves to each other! </a:t>
            </a:r>
          </a:p>
          <a:p>
            <a:endParaRPr lang="en-US" sz="2800" dirty="0">
              <a:cs typeface="Calibri"/>
            </a:endParaRPr>
          </a:p>
          <a:p>
            <a:pPr marL="457200" indent="-457200">
              <a:buAutoNum type="arabicPeriod"/>
            </a:pPr>
            <a:r>
              <a:rPr lang="en-US" sz="2800" dirty="0">
                <a:cs typeface="Calibri"/>
              </a:rPr>
              <a:t>Say your name</a:t>
            </a:r>
          </a:p>
          <a:p>
            <a:pPr marL="457200" indent="-457200">
              <a:buAutoNum type="arabicPeriod"/>
            </a:pPr>
            <a:r>
              <a:rPr lang="en-US" sz="2800">
                <a:cs typeface="Calibri"/>
              </a:rPr>
              <a:t>Introduce your business</a:t>
            </a:r>
            <a:endParaRPr lang="en-US"/>
          </a:p>
          <a:p>
            <a:pPr marL="457200" indent="-457200">
              <a:buAutoNum type="arabicPeriod"/>
            </a:pPr>
            <a:r>
              <a:rPr lang="en-US" sz="2800">
                <a:cs typeface="Calibri"/>
              </a:rPr>
              <a:t>Your business industry/industries</a:t>
            </a:r>
          </a:p>
          <a:p>
            <a:pPr marL="457200" indent="-457200">
              <a:buAutoNum type="arabicPeriod"/>
            </a:pPr>
            <a:r>
              <a:rPr lang="en-US" sz="2800">
                <a:cs typeface="Calibri"/>
              </a:rPr>
              <a:t>How long have you been in business?</a:t>
            </a:r>
            <a:endParaRPr lang="en-US"/>
          </a:p>
          <a:p>
            <a:pPr marL="457200" indent="-457200">
              <a:buAutoNum type="arabicPeriod"/>
            </a:pPr>
            <a:r>
              <a:rPr lang="en-US" sz="2800">
                <a:cs typeface="Calibri"/>
              </a:rPr>
              <a:t>What are you hoping to learn from today's session?</a:t>
            </a:r>
          </a:p>
        </p:txBody>
      </p:sp>
    </p:spTree>
    <p:extLst>
      <p:ext uri="{BB962C8B-B14F-4D97-AF65-F5344CB8AC3E}">
        <p14:creationId xmlns:p14="http://schemas.microsoft.com/office/powerpoint/2010/main" val="3378838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19E9E0-CE62-4DF3-87AB-8C9D0C394962}"/>
              </a:ext>
            </a:extLst>
          </p:cNvPr>
          <p:cNvSpPr txBox="1"/>
          <p:nvPr/>
        </p:nvSpPr>
        <p:spPr>
          <a:xfrm>
            <a:off x="768050" y="1962855"/>
            <a:ext cx="106504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We can schedule stories through Business Suite.</a:t>
            </a:r>
            <a:endParaRPr lang="en-US"/>
          </a:p>
        </p:txBody>
      </p:sp>
      <p:sp>
        <p:nvSpPr>
          <p:cNvPr id="7" name="TextBox 6">
            <a:extLst>
              <a:ext uri="{FF2B5EF4-FFF2-40B4-BE49-F238E27FC236}">
                <a16:creationId xmlns:a16="http://schemas.microsoft.com/office/drawing/2014/main" id="{2FE8416E-474E-45C4-AD9D-E97B568B9B31}"/>
              </a:ext>
            </a:extLst>
          </p:cNvPr>
          <p:cNvSpPr txBox="1"/>
          <p:nvPr/>
        </p:nvSpPr>
        <p:spPr>
          <a:xfrm>
            <a:off x="454623" y="3547239"/>
            <a:ext cx="580533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cs typeface="Calibri"/>
              </a:rPr>
              <a:t>Gets it done in advance </a:t>
            </a:r>
            <a:endParaRPr lang="en-US" sz="2800" dirty="0">
              <a:cs typeface="Calibri"/>
            </a:endParaRPr>
          </a:p>
          <a:p>
            <a:pPr marL="457200" indent="-457200">
              <a:buFont typeface="Arial"/>
              <a:buChar char="•"/>
            </a:pPr>
            <a:r>
              <a:rPr lang="en-US" sz="2800">
                <a:cs typeface="Calibri"/>
              </a:rPr>
              <a:t>Can add up to ten photos at once</a:t>
            </a:r>
            <a:endParaRPr lang="en-US" sz="2800" dirty="0">
              <a:cs typeface="Calibri"/>
            </a:endParaRPr>
          </a:p>
          <a:p>
            <a:pPr marL="457200" indent="-457200">
              <a:buFont typeface="Arial"/>
              <a:buChar char="•"/>
            </a:pPr>
            <a:r>
              <a:rPr lang="en-US" sz="2800">
                <a:cs typeface="Calibri"/>
              </a:rPr>
              <a:t>Add photos or videos</a:t>
            </a:r>
            <a:endParaRPr lang="en-US" sz="2800" dirty="0">
              <a:cs typeface="Calibri"/>
            </a:endParaRPr>
          </a:p>
          <a:p>
            <a:pPr marL="457200" indent="-457200">
              <a:buFont typeface="Arial"/>
              <a:buChar char="•"/>
            </a:pPr>
            <a:r>
              <a:rPr lang="en-US" sz="2800">
                <a:cs typeface="Calibri"/>
              </a:rPr>
              <a:t>Some stickers </a:t>
            </a:r>
            <a:endParaRPr lang="en-US" sz="2800" dirty="0">
              <a:cs typeface="Calibri"/>
            </a:endParaRPr>
          </a:p>
          <a:p>
            <a:pPr algn="ctr"/>
            <a:endParaRPr lang="en-US" sz="2800" dirty="0">
              <a:cs typeface="Calibri"/>
            </a:endParaRPr>
          </a:p>
        </p:txBody>
      </p:sp>
      <p:pic>
        <p:nvPicPr>
          <p:cNvPr id="13" name="Picture 14" descr="Logo&#10;&#10;Description automatically generated">
            <a:extLst>
              <a:ext uri="{FF2B5EF4-FFF2-40B4-BE49-F238E27FC236}">
                <a16:creationId xmlns:a16="http://schemas.microsoft.com/office/drawing/2014/main" id="{C6EECCFA-3E7A-45CA-B183-83431B9BD531}"/>
              </a:ext>
            </a:extLst>
          </p:cNvPr>
          <p:cNvPicPr>
            <a:picLocks noGrp="1" noChangeAspect="1"/>
          </p:cNvPicPr>
          <p:nvPr>
            <p:ph idx="1"/>
          </p:nvPr>
        </p:nvPicPr>
        <p:blipFill>
          <a:blip r:embed="rId3"/>
          <a:stretch>
            <a:fillRect/>
          </a:stretch>
        </p:blipFill>
        <p:spPr>
          <a:xfrm>
            <a:off x="-969750" y="143458"/>
            <a:ext cx="10752819" cy="1303372"/>
          </a:xfrm>
        </p:spPr>
      </p:pic>
      <p:sp>
        <p:nvSpPr>
          <p:cNvPr id="4" name="TextBox 3">
            <a:extLst>
              <a:ext uri="{FF2B5EF4-FFF2-40B4-BE49-F238E27FC236}">
                <a16:creationId xmlns:a16="http://schemas.microsoft.com/office/drawing/2014/main" id="{03A65C1C-9BB9-4EC2-8DDB-FE5B4A90375D}"/>
              </a:ext>
            </a:extLst>
          </p:cNvPr>
          <p:cNvSpPr txBox="1"/>
          <p:nvPr/>
        </p:nvSpPr>
        <p:spPr>
          <a:xfrm>
            <a:off x="6171061" y="3541488"/>
            <a:ext cx="580533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cs typeface="Calibri"/>
              </a:rPr>
              <a:t>Instagram features </a:t>
            </a:r>
            <a:endParaRPr lang="en-US" sz="2800" dirty="0">
              <a:cs typeface="Calibri"/>
            </a:endParaRPr>
          </a:p>
          <a:p>
            <a:pPr marL="457200" indent="-457200">
              <a:buFont typeface="Arial"/>
              <a:buChar char="•"/>
            </a:pPr>
            <a:r>
              <a:rPr lang="en-US" sz="2800">
                <a:cs typeface="Calibri"/>
              </a:rPr>
              <a:t>More personal </a:t>
            </a:r>
            <a:endParaRPr lang="en-US" sz="2800" dirty="0">
              <a:cs typeface="Calibri"/>
            </a:endParaRPr>
          </a:p>
          <a:p>
            <a:pPr marL="457200" indent="-457200">
              <a:buFont typeface="Arial"/>
              <a:buChar char="•"/>
            </a:pPr>
            <a:r>
              <a:rPr lang="en-US" sz="2800">
                <a:cs typeface="Calibri"/>
              </a:rPr>
              <a:t>More stickers and font options</a:t>
            </a:r>
            <a:endParaRPr lang="en-US" sz="2800" dirty="0">
              <a:cs typeface="Calibri"/>
            </a:endParaRPr>
          </a:p>
          <a:p>
            <a:pPr marL="457200" indent="-457200">
              <a:buFont typeface="Arial"/>
              <a:buChar char="•"/>
            </a:pPr>
            <a:r>
              <a:rPr lang="en-US" sz="2800">
                <a:cs typeface="Calibri"/>
              </a:rPr>
              <a:t>Option to add link </a:t>
            </a:r>
            <a:endParaRPr lang="en-US" sz="2800" dirty="0">
              <a:cs typeface="Calibri"/>
            </a:endParaRPr>
          </a:p>
          <a:p>
            <a:pPr algn="ctr"/>
            <a:endParaRPr lang="en-US" sz="2800" dirty="0">
              <a:cs typeface="Calibri"/>
            </a:endParaRPr>
          </a:p>
        </p:txBody>
      </p:sp>
      <p:sp>
        <p:nvSpPr>
          <p:cNvPr id="15" name="TextBox 14">
            <a:extLst>
              <a:ext uri="{FF2B5EF4-FFF2-40B4-BE49-F238E27FC236}">
                <a16:creationId xmlns:a16="http://schemas.microsoft.com/office/drawing/2014/main" id="{4057ABD1-1C0D-4A59-8462-77630CC7BB8F}"/>
              </a:ext>
            </a:extLst>
          </p:cNvPr>
          <p:cNvSpPr txBox="1"/>
          <p:nvPr/>
        </p:nvSpPr>
        <p:spPr>
          <a:xfrm>
            <a:off x="1041219" y="2825496"/>
            <a:ext cx="40225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Advantages of Scheduling</a:t>
            </a:r>
            <a:endParaRPr lang="en-US"/>
          </a:p>
        </p:txBody>
      </p:sp>
      <p:sp>
        <p:nvSpPr>
          <p:cNvPr id="17" name="TextBox 16">
            <a:extLst>
              <a:ext uri="{FF2B5EF4-FFF2-40B4-BE49-F238E27FC236}">
                <a16:creationId xmlns:a16="http://schemas.microsoft.com/office/drawing/2014/main" id="{AE9AE74B-F55E-45EA-A0F0-BB1260854E8C}"/>
              </a:ext>
            </a:extLst>
          </p:cNvPr>
          <p:cNvSpPr txBox="1"/>
          <p:nvPr/>
        </p:nvSpPr>
        <p:spPr>
          <a:xfrm>
            <a:off x="6102048" y="2825495"/>
            <a:ext cx="615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Advantages of Not Scheduling</a:t>
            </a:r>
            <a:endParaRPr lang="en-US"/>
          </a:p>
        </p:txBody>
      </p:sp>
    </p:spTree>
    <p:extLst>
      <p:ext uri="{BB962C8B-B14F-4D97-AF65-F5344CB8AC3E}">
        <p14:creationId xmlns:p14="http://schemas.microsoft.com/office/powerpoint/2010/main" val="369478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Text&#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675649" y="181343"/>
            <a:ext cx="6458116" cy="4305411"/>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6372978" y="4654255"/>
            <a:ext cx="50532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Running Ads on Facebook &amp; Instagram</a:t>
            </a:r>
            <a:endParaRPr lang="en-US"/>
          </a:p>
        </p:txBody>
      </p:sp>
    </p:spTree>
    <p:extLst>
      <p:ext uri="{BB962C8B-B14F-4D97-AF65-F5344CB8AC3E}">
        <p14:creationId xmlns:p14="http://schemas.microsoft.com/office/powerpoint/2010/main" val="1884413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201197" y="339494"/>
            <a:ext cx="7277625" cy="4851749"/>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6372978" y="4654255"/>
            <a:ext cx="50532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Reviewing Engagement</a:t>
            </a:r>
          </a:p>
        </p:txBody>
      </p:sp>
    </p:spTree>
    <p:extLst>
      <p:ext uri="{BB962C8B-B14F-4D97-AF65-F5344CB8AC3E}">
        <p14:creationId xmlns:p14="http://schemas.microsoft.com/office/powerpoint/2010/main" val="2354822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White text on a black background&#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848179" y="756437"/>
            <a:ext cx="6113057" cy="4132882"/>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6372978" y="4654255"/>
            <a:ext cx="50532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Goals are nothing wihtout a solid plan.</a:t>
            </a:r>
            <a:endParaRPr lang="en-US"/>
          </a:p>
        </p:txBody>
      </p:sp>
    </p:spTree>
    <p:extLst>
      <p:ext uri="{BB962C8B-B14F-4D97-AF65-F5344CB8AC3E}">
        <p14:creationId xmlns:p14="http://schemas.microsoft.com/office/powerpoint/2010/main" val="4198485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19E9E0-CE62-4DF3-87AB-8C9D0C394962}"/>
              </a:ext>
            </a:extLst>
          </p:cNvPr>
          <p:cNvSpPr txBox="1"/>
          <p:nvPr/>
        </p:nvSpPr>
        <p:spPr>
          <a:xfrm>
            <a:off x="768050" y="1962855"/>
            <a:ext cx="106504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Scheduling time on the calendar is the only way to get things done.</a:t>
            </a:r>
            <a:endParaRPr lang="en-US"/>
          </a:p>
        </p:txBody>
      </p:sp>
      <p:sp>
        <p:nvSpPr>
          <p:cNvPr id="7" name="TextBox 6">
            <a:extLst>
              <a:ext uri="{FF2B5EF4-FFF2-40B4-BE49-F238E27FC236}">
                <a16:creationId xmlns:a16="http://schemas.microsoft.com/office/drawing/2014/main" id="{2FE8416E-474E-45C4-AD9D-E97B568B9B31}"/>
              </a:ext>
            </a:extLst>
          </p:cNvPr>
          <p:cNvSpPr txBox="1"/>
          <p:nvPr/>
        </p:nvSpPr>
        <p:spPr>
          <a:xfrm>
            <a:off x="5322013" y="2537340"/>
            <a:ext cx="580533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On a weekly basis:</a:t>
            </a:r>
            <a:endParaRPr lang="en-US" sz="2800" dirty="0">
              <a:cs typeface="Calibri"/>
            </a:endParaRPr>
          </a:p>
          <a:p>
            <a:pPr marL="457200" indent="-457200">
              <a:buFont typeface="Arial"/>
              <a:buChar char="•"/>
            </a:pPr>
            <a:r>
              <a:rPr lang="en-US" sz="2800">
                <a:cs typeface="Calibri"/>
              </a:rPr>
              <a:t>Create Posts </a:t>
            </a:r>
            <a:endParaRPr lang="en-US" sz="2800" dirty="0">
              <a:cs typeface="Calibri"/>
            </a:endParaRPr>
          </a:p>
          <a:p>
            <a:pPr marL="457200" indent="-457200">
              <a:buFont typeface="Arial"/>
              <a:buChar char="•"/>
            </a:pPr>
            <a:r>
              <a:rPr lang="en-US" sz="2800">
                <a:cs typeface="Calibri"/>
              </a:rPr>
              <a:t>Develop Content</a:t>
            </a:r>
            <a:endParaRPr lang="en-US" sz="2800" dirty="0">
              <a:cs typeface="Calibri"/>
            </a:endParaRPr>
          </a:p>
          <a:p>
            <a:pPr algn="ctr"/>
            <a:endParaRPr lang="en-US" sz="2800" dirty="0">
              <a:cs typeface="Calibri"/>
            </a:endParaRPr>
          </a:p>
        </p:txBody>
      </p:sp>
      <p:pic>
        <p:nvPicPr>
          <p:cNvPr id="3" name="Picture 3" descr="A picture containing text, person&#10;&#10;Description automatically generated">
            <a:extLst>
              <a:ext uri="{FF2B5EF4-FFF2-40B4-BE49-F238E27FC236}">
                <a16:creationId xmlns:a16="http://schemas.microsoft.com/office/drawing/2014/main" id="{CEB3FE11-203B-4F16-8312-DEA212BBB1B5}"/>
              </a:ext>
            </a:extLst>
          </p:cNvPr>
          <p:cNvPicPr>
            <a:picLocks noChangeAspect="1"/>
          </p:cNvPicPr>
          <p:nvPr/>
        </p:nvPicPr>
        <p:blipFill rotWithShape="1">
          <a:blip r:embed="rId3"/>
          <a:srcRect l="15553" r="15553"/>
          <a:stretch/>
        </p:blipFill>
        <p:spPr>
          <a:xfrm>
            <a:off x="1316312" y="2701288"/>
            <a:ext cx="3462974" cy="3352891"/>
          </a:xfrm>
          <a:prstGeom prst="rect">
            <a:avLst/>
          </a:prstGeom>
        </p:spPr>
      </p:pic>
      <p:pic>
        <p:nvPicPr>
          <p:cNvPr id="13" name="Picture 14" descr="Text, logo&#10;&#10;Description automatically generated">
            <a:extLst>
              <a:ext uri="{FF2B5EF4-FFF2-40B4-BE49-F238E27FC236}">
                <a16:creationId xmlns:a16="http://schemas.microsoft.com/office/drawing/2014/main" id="{C6EECCFA-3E7A-45CA-B183-83431B9BD531}"/>
              </a:ext>
            </a:extLst>
          </p:cNvPr>
          <p:cNvPicPr>
            <a:picLocks noGrp="1" noChangeAspect="1"/>
          </p:cNvPicPr>
          <p:nvPr>
            <p:ph idx="1"/>
          </p:nvPr>
        </p:nvPicPr>
        <p:blipFill>
          <a:blip r:embed="rId4"/>
          <a:stretch>
            <a:fillRect/>
          </a:stretch>
        </p:blipFill>
        <p:spPr>
          <a:xfrm>
            <a:off x="-150241" y="143458"/>
            <a:ext cx="11759234" cy="1447145"/>
          </a:xfrm>
        </p:spPr>
      </p:pic>
      <p:sp>
        <p:nvSpPr>
          <p:cNvPr id="4" name="TextBox 3">
            <a:extLst>
              <a:ext uri="{FF2B5EF4-FFF2-40B4-BE49-F238E27FC236}">
                <a16:creationId xmlns:a16="http://schemas.microsoft.com/office/drawing/2014/main" id="{EF0F791D-E329-4454-8022-094E9F19077D}"/>
              </a:ext>
            </a:extLst>
          </p:cNvPr>
          <p:cNvSpPr txBox="1"/>
          <p:nvPr/>
        </p:nvSpPr>
        <p:spPr>
          <a:xfrm>
            <a:off x="5322013" y="3860711"/>
            <a:ext cx="580533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On a daily (or so) basis:</a:t>
            </a:r>
            <a:endParaRPr lang="en-US" sz="2800" dirty="0">
              <a:cs typeface="Calibri"/>
            </a:endParaRPr>
          </a:p>
          <a:p>
            <a:pPr marL="457200" indent="-457200">
              <a:buFont typeface="Arial"/>
              <a:buChar char="•"/>
            </a:pPr>
            <a:r>
              <a:rPr lang="en-US" sz="2800">
                <a:cs typeface="Calibri"/>
              </a:rPr>
              <a:t>Create Stories </a:t>
            </a:r>
            <a:endParaRPr lang="en-US" sz="2800" dirty="0">
              <a:cs typeface="Calibri"/>
            </a:endParaRPr>
          </a:p>
          <a:p>
            <a:pPr marL="457200" indent="-457200">
              <a:buFont typeface="Arial"/>
              <a:buChar char="•"/>
            </a:pPr>
            <a:r>
              <a:rPr lang="en-US" sz="2800">
                <a:cs typeface="Calibri"/>
              </a:rPr>
              <a:t>Run Ads</a:t>
            </a:r>
            <a:endParaRPr lang="en-US" sz="2800" dirty="0">
              <a:cs typeface="Calibri"/>
            </a:endParaRPr>
          </a:p>
          <a:p>
            <a:pPr marL="457200" indent="-457200">
              <a:buFont typeface="Arial"/>
              <a:buChar char="•"/>
            </a:pPr>
            <a:r>
              <a:rPr lang="en-US" sz="2800">
                <a:cs typeface="Calibri"/>
              </a:rPr>
              <a:t>Save content</a:t>
            </a:r>
            <a:endParaRPr lang="en-US" sz="2800" dirty="0">
              <a:cs typeface="Calibri"/>
            </a:endParaRPr>
          </a:p>
          <a:p>
            <a:pPr algn="ctr"/>
            <a:endParaRPr lang="en-US" sz="2800" dirty="0">
              <a:cs typeface="Calibri"/>
            </a:endParaRPr>
          </a:p>
        </p:txBody>
      </p:sp>
      <p:sp>
        <p:nvSpPr>
          <p:cNvPr id="5" name="TextBox 4">
            <a:extLst>
              <a:ext uri="{FF2B5EF4-FFF2-40B4-BE49-F238E27FC236}">
                <a16:creationId xmlns:a16="http://schemas.microsoft.com/office/drawing/2014/main" id="{C374C510-FE74-4B04-A96B-9A2B41D77708}"/>
              </a:ext>
            </a:extLst>
          </p:cNvPr>
          <p:cNvSpPr txBox="1"/>
          <p:nvPr/>
        </p:nvSpPr>
        <p:spPr>
          <a:xfrm>
            <a:off x="5324322" y="5652566"/>
            <a:ext cx="580533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On a monthly basis: </a:t>
            </a:r>
            <a:endParaRPr lang="en-US" sz="2800" dirty="0">
              <a:cs typeface="Calibri"/>
            </a:endParaRPr>
          </a:p>
          <a:p>
            <a:pPr marL="457200" indent="-457200">
              <a:buFont typeface="Arial"/>
              <a:buChar char="•"/>
            </a:pPr>
            <a:r>
              <a:rPr lang="en-US" sz="2800">
                <a:cs typeface="Calibri"/>
              </a:rPr>
              <a:t>Review Analytics</a:t>
            </a:r>
            <a:endParaRPr lang="en-US" sz="2800" dirty="0">
              <a:cs typeface="Calibri"/>
            </a:endParaRPr>
          </a:p>
          <a:p>
            <a:pPr algn="ctr"/>
            <a:endParaRPr lang="en-US" sz="2800" dirty="0">
              <a:cs typeface="Calibri"/>
            </a:endParaRPr>
          </a:p>
        </p:txBody>
      </p:sp>
    </p:spTree>
    <p:extLst>
      <p:ext uri="{BB962C8B-B14F-4D97-AF65-F5344CB8AC3E}">
        <p14:creationId xmlns:p14="http://schemas.microsoft.com/office/powerpoint/2010/main" val="27157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4" descr="Text, logo&#10;&#10;Description automatically generated">
            <a:extLst>
              <a:ext uri="{FF2B5EF4-FFF2-40B4-BE49-F238E27FC236}">
                <a16:creationId xmlns:a16="http://schemas.microsoft.com/office/drawing/2014/main" id="{C6EECCFA-3E7A-45CA-B183-83431B9BD531}"/>
              </a:ext>
            </a:extLst>
          </p:cNvPr>
          <p:cNvPicPr>
            <a:picLocks noGrp="1" noChangeAspect="1"/>
          </p:cNvPicPr>
          <p:nvPr>
            <p:ph idx="1"/>
          </p:nvPr>
        </p:nvPicPr>
        <p:blipFill>
          <a:blip r:embed="rId3"/>
          <a:stretch>
            <a:fillRect/>
          </a:stretch>
        </p:blipFill>
        <p:spPr>
          <a:xfrm>
            <a:off x="-150241" y="143458"/>
            <a:ext cx="11759234" cy="1447145"/>
          </a:xfrm>
        </p:spPr>
      </p:pic>
      <p:pic>
        <p:nvPicPr>
          <p:cNvPr id="6" name="Picture 8" descr="Diagram, venn diagram&#10;&#10;Description automatically generated">
            <a:extLst>
              <a:ext uri="{FF2B5EF4-FFF2-40B4-BE49-F238E27FC236}">
                <a16:creationId xmlns:a16="http://schemas.microsoft.com/office/drawing/2014/main" id="{EAA0C50C-3B6E-4943-AC58-B42C4C6016E8}"/>
              </a:ext>
            </a:extLst>
          </p:cNvPr>
          <p:cNvPicPr>
            <a:picLocks noChangeAspect="1"/>
          </p:cNvPicPr>
          <p:nvPr/>
        </p:nvPicPr>
        <p:blipFill rotWithShape="1">
          <a:blip r:embed="rId4"/>
          <a:srcRect t="23506" r="-199" b="6574"/>
          <a:stretch/>
        </p:blipFill>
        <p:spPr>
          <a:xfrm>
            <a:off x="2553855" y="1595582"/>
            <a:ext cx="7546127" cy="5258030"/>
          </a:xfrm>
          <a:prstGeom prst="rect">
            <a:avLst/>
          </a:prstGeom>
        </p:spPr>
      </p:pic>
    </p:spTree>
    <p:extLst>
      <p:ext uri="{BB962C8B-B14F-4D97-AF65-F5344CB8AC3E}">
        <p14:creationId xmlns:p14="http://schemas.microsoft.com/office/powerpoint/2010/main" val="922266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Text&#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848179" y="785192"/>
            <a:ext cx="6113057" cy="4075371"/>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6372978" y="4654255"/>
            <a:ext cx="50532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Open discussion for marketing topics.</a:t>
            </a:r>
            <a:endParaRPr lang="en-US"/>
          </a:p>
        </p:txBody>
      </p:sp>
    </p:spTree>
    <p:extLst>
      <p:ext uri="{BB962C8B-B14F-4D97-AF65-F5344CB8AC3E}">
        <p14:creationId xmlns:p14="http://schemas.microsoft.com/office/powerpoint/2010/main" val="328089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Text&#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987441" y="1064190"/>
            <a:ext cx="5843391" cy="4385153"/>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1586032" y="4688203"/>
            <a:ext cx="99739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dirty="0"/>
              <a:t>Please visit </a:t>
            </a:r>
            <a:r>
              <a:rPr lang="en-US" sz="2400" dirty="0">
                <a:hlinkClick r:id="rId4"/>
              </a:rPr>
              <a:t>www.stack-strategies.com/social-media-handouts</a:t>
            </a:r>
            <a:endParaRPr lang="en-US" sz="2400"/>
          </a:p>
          <a:p>
            <a:pPr algn="r"/>
            <a:endParaRPr lang="en-US" sz="2400" dirty="0">
              <a:cs typeface="Calibri"/>
            </a:endParaRPr>
          </a:p>
        </p:txBody>
      </p:sp>
    </p:spTree>
    <p:extLst>
      <p:ext uri="{BB962C8B-B14F-4D97-AF65-F5344CB8AC3E}">
        <p14:creationId xmlns:p14="http://schemas.microsoft.com/office/powerpoint/2010/main" val="284945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 website&#10;&#10;Description automatically generated">
            <a:extLst>
              <a:ext uri="{FF2B5EF4-FFF2-40B4-BE49-F238E27FC236}">
                <a16:creationId xmlns:a16="http://schemas.microsoft.com/office/drawing/2014/main" id="{3D123BD5-28A1-4735-ADA1-4EB35A2C2FD8}"/>
              </a:ext>
            </a:extLst>
          </p:cNvPr>
          <p:cNvPicPr>
            <a:picLocks noChangeAspect="1"/>
          </p:cNvPicPr>
          <p:nvPr/>
        </p:nvPicPr>
        <p:blipFill>
          <a:blip r:embed="rId2"/>
          <a:stretch>
            <a:fillRect/>
          </a:stretch>
        </p:blipFill>
        <p:spPr>
          <a:xfrm rot="21360000">
            <a:off x="622676" y="16709"/>
            <a:ext cx="4446797" cy="6874898"/>
          </a:xfrm>
          <a:prstGeom prst="rect">
            <a:avLst/>
          </a:prstGeom>
          <a:ln w="28575">
            <a:solidFill>
              <a:schemeClr val="tx1"/>
            </a:solidFill>
          </a:ln>
        </p:spPr>
      </p:pic>
      <p:pic>
        <p:nvPicPr>
          <p:cNvPr id="4" name="Picture 4">
            <a:extLst>
              <a:ext uri="{FF2B5EF4-FFF2-40B4-BE49-F238E27FC236}">
                <a16:creationId xmlns:a16="http://schemas.microsoft.com/office/drawing/2014/main" id="{DB409BB6-B4E1-4977-AC6B-298EE7C85034}"/>
              </a:ext>
            </a:extLst>
          </p:cNvPr>
          <p:cNvPicPr>
            <a:picLocks noGrp="1" noChangeAspect="1"/>
          </p:cNvPicPr>
          <p:nvPr>
            <p:ph idx="1"/>
          </p:nvPr>
        </p:nvPicPr>
        <p:blipFill>
          <a:blip r:embed="rId3"/>
          <a:stretch>
            <a:fillRect/>
          </a:stretch>
        </p:blipFill>
        <p:spPr>
          <a:xfrm>
            <a:off x="5036932" y="779941"/>
            <a:ext cx="7376560" cy="1095269"/>
          </a:xfrm>
          <a:prstGeom prst="rect">
            <a:avLst/>
          </a:prstGeom>
        </p:spPr>
      </p:pic>
      <p:sp>
        <p:nvSpPr>
          <p:cNvPr id="3" name="TextBox 2">
            <a:extLst>
              <a:ext uri="{FF2B5EF4-FFF2-40B4-BE49-F238E27FC236}">
                <a16:creationId xmlns:a16="http://schemas.microsoft.com/office/drawing/2014/main" id="{2DE9AAE6-C30C-4150-AB8F-C64B05B64D8D}"/>
              </a:ext>
            </a:extLst>
          </p:cNvPr>
          <p:cNvSpPr txBox="1"/>
          <p:nvPr/>
        </p:nvSpPr>
        <p:spPr>
          <a:xfrm>
            <a:off x="5433848" y="2136227"/>
            <a:ext cx="636926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a:t>What social media platforms are you on?</a:t>
            </a:r>
            <a:endParaRPr lang="en-US"/>
          </a:p>
          <a:p>
            <a:pPr algn="r"/>
            <a:r>
              <a:rPr lang="en-US" sz="2800">
                <a:cs typeface="Calibri"/>
              </a:rPr>
              <a:t>Do you have professional pages on these?</a:t>
            </a:r>
            <a:endParaRPr lang="en-US" sz="2800" dirty="0">
              <a:cs typeface="Calibri"/>
            </a:endParaRPr>
          </a:p>
          <a:p>
            <a:pPr algn="r"/>
            <a:endParaRPr lang="en-US" sz="2800" dirty="0">
              <a:cs typeface="Calibri"/>
            </a:endParaRPr>
          </a:p>
          <a:p>
            <a:pPr algn="r"/>
            <a:r>
              <a:rPr lang="en-US" sz="2800">
                <a:cs typeface="Calibri"/>
              </a:rPr>
              <a:t>Any questions about any social terms?</a:t>
            </a:r>
            <a:endParaRPr lang="en-US" sz="2800" dirty="0">
              <a:cs typeface="Calibri"/>
            </a:endParaRPr>
          </a:p>
        </p:txBody>
      </p:sp>
    </p:spTree>
    <p:extLst>
      <p:ext uri="{BB962C8B-B14F-4D97-AF65-F5344CB8AC3E}">
        <p14:creationId xmlns:p14="http://schemas.microsoft.com/office/powerpoint/2010/main" val="1112769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0772CF-E793-420C-ABD9-E19239B3B03D}"/>
              </a:ext>
            </a:extLst>
          </p:cNvPr>
          <p:cNvPicPr>
            <a:picLocks noGrp="1" noChangeAspect="1"/>
          </p:cNvPicPr>
          <p:nvPr>
            <p:ph idx="1"/>
          </p:nvPr>
        </p:nvPicPr>
        <p:blipFill>
          <a:blip r:embed="rId2"/>
          <a:stretch>
            <a:fillRect/>
          </a:stretch>
        </p:blipFill>
        <p:spPr>
          <a:xfrm>
            <a:off x="2239984" y="668075"/>
            <a:ext cx="7481125" cy="911583"/>
          </a:xfrm>
        </p:spPr>
      </p:pic>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2606B2-4AE5-4DD3-AFCE-7548C94C3822}"/>
              </a:ext>
            </a:extLst>
          </p:cNvPr>
          <p:cNvSpPr txBox="1"/>
          <p:nvPr/>
        </p:nvSpPr>
        <p:spPr>
          <a:xfrm>
            <a:off x="1124607" y="2175640"/>
            <a:ext cx="472702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User Time Spent</a:t>
            </a:r>
          </a:p>
          <a:p>
            <a:pPr marL="342900" indent="-342900">
              <a:buFont typeface="Arial"/>
              <a:buChar char="•"/>
            </a:pPr>
            <a:r>
              <a:rPr lang="en-US" sz="2400">
                <a:cs typeface="Calibri"/>
              </a:rPr>
              <a:t>On average, FB users are on 38 minutes per day.</a:t>
            </a:r>
            <a:endParaRPr lang="en-US" sz="2400" dirty="0">
              <a:cs typeface="Calibri"/>
            </a:endParaRPr>
          </a:p>
          <a:p>
            <a:pPr marL="342900" indent="-342900">
              <a:buFont typeface="Arial"/>
              <a:buChar char="•"/>
            </a:pPr>
            <a:r>
              <a:rPr lang="en-US" sz="2400">
                <a:cs typeface="Calibri"/>
              </a:rPr>
              <a:t>On average, Instagram users are on 28 minutes per day. </a:t>
            </a:r>
            <a:endParaRPr lang="en-US" sz="2400" dirty="0">
              <a:cs typeface="Calibri"/>
            </a:endParaRPr>
          </a:p>
          <a:p>
            <a:pPr marL="342900" indent="-342900">
              <a:buFont typeface="Arial"/>
              <a:buChar char="•"/>
            </a:pPr>
            <a:r>
              <a:rPr lang="en-US" sz="2400">
                <a:cs typeface="Calibri"/>
              </a:rPr>
              <a:t>The average Pinterest session lasts for about 5 minutes. </a:t>
            </a:r>
            <a:endParaRPr lang="en-US" sz="2400" dirty="0">
              <a:cs typeface="Calibri"/>
            </a:endParaRPr>
          </a:p>
          <a:p>
            <a:endParaRPr lang="en-US" sz="2400" dirty="0">
              <a:cs typeface="Calibri"/>
            </a:endParaRPr>
          </a:p>
        </p:txBody>
      </p:sp>
      <p:sp>
        <p:nvSpPr>
          <p:cNvPr id="9" name="TextBox 8">
            <a:extLst>
              <a:ext uri="{FF2B5EF4-FFF2-40B4-BE49-F238E27FC236}">
                <a16:creationId xmlns:a16="http://schemas.microsoft.com/office/drawing/2014/main" id="{C3D8CADF-6ACC-41DF-8D43-170D07CF364D}"/>
              </a:ext>
            </a:extLst>
          </p:cNvPr>
          <p:cNvSpPr txBox="1"/>
          <p:nvPr/>
        </p:nvSpPr>
        <p:spPr>
          <a:xfrm>
            <a:off x="6261538" y="2175640"/>
            <a:ext cx="590944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Active Users </a:t>
            </a:r>
            <a:endParaRPr lang="en-US"/>
          </a:p>
          <a:p>
            <a:pPr marL="342900" indent="-342900">
              <a:buFont typeface="Arial"/>
              <a:buChar char="•"/>
            </a:pPr>
            <a:r>
              <a:rPr lang="en-US" sz="2400">
                <a:cs typeface="Calibri"/>
              </a:rPr>
              <a:t>FB has 2.7 billion monthly users </a:t>
            </a:r>
            <a:endParaRPr lang="en-US" sz="2400" dirty="0">
              <a:cs typeface="Calibri"/>
            </a:endParaRPr>
          </a:p>
          <a:p>
            <a:pPr marL="342900" indent="-342900">
              <a:buFont typeface="Arial"/>
              <a:buChar char="•"/>
            </a:pPr>
            <a:r>
              <a:rPr lang="en-US" sz="2400">
                <a:cs typeface="Calibri"/>
              </a:rPr>
              <a:t>Instagram</a:t>
            </a:r>
            <a:r>
              <a:rPr lang="en-US" sz="2400" dirty="0">
                <a:cs typeface="Calibri"/>
              </a:rPr>
              <a:t> </a:t>
            </a:r>
            <a:r>
              <a:rPr lang="en-US" sz="2400">
                <a:cs typeface="Calibri"/>
              </a:rPr>
              <a:t>has 1 billion monthly users</a:t>
            </a:r>
            <a:endParaRPr lang="en-US" sz="2400" dirty="0">
              <a:cs typeface="Calibri"/>
            </a:endParaRPr>
          </a:p>
          <a:p>
            <a:pPr marL="342900" indent="-342900">
              <a:buFont typeface="Arial"/>
              <a:buChar char="•"/>
            </a:pPr>
            <a:r>
              <a:rPr lang="en-US" sz="2400">
                <a:cs typeface="Calibri"/>
              </a:rPr>
              <a:t>200 Million users visit one business daily</a:t>
            </a:r>
            <a:endParaRPr lang="en-US" sz="2400" dirty="0">
              <a:cs typeface="Calibri"/>
            </a:endParaRPr>
          </a:p>
          <a:p>
            <a:pPr marL="342900" indent="-342900">
              <a:buFont typeface="Arial"/>
              <a:buChar char="•"/>
            </a:pPr>
            <a:r>
              <a:rPr lang="en-US" sz="2400">
                <a:cs typeface="Calibri"/>
              </a:rPr>
              <a:t>Pinterest has 416 million monthly users </a:t>
            </a:r>
            <a:endParaRPr lang="en-US" sz="2400" dirty="0">
              <a:cs typeface="Calibri"/>
            </a:endParaRPr>
          </a:p>
          <a:p>
            <a:pPr marL="342900" indent="-342900">
              <a:buFont typeface="Arial"/>
              <a:buChar char="•"/>
            </a:pPr>
            <a:endParaRPr lang="en-US" sz="2400" dirty="0">
              <a:cs typeface="Calibri"/>
            </a:endParaRPr>
          </a:p>
          <a:p>
            <a:endParaRPr lang="en-US" sz="2400" dirty="0">
              <a:cs typeface="Calibri"/>
            </a:endParaRPr>
          </a:p>
          <a:p>
            <a:endParaRPr lang="en-US" sz="2400" dirty="0">
              <a:cs typeface="Calibri"/>
            </a:endParaRPr>
          </a:p>
        </p:txBody>
      </p:sp>
      <p:sp>
        <p:nvSpPr>
          <p:cNvPr id="6" name="TextBox 5">
            <a:extLst>
              <a:ext uri="{FF2B5EF4-FFF2-40B4-BE49-F238E27FC236}">
                <a16:creationId xmlns:a16="http://schemas.microsoft.com/office/drawing/2014/main" id="{1F5814FE-7FA7-490B-9563-B8EC2A6AC2B4}"/>
              </a:ext>
            </a:extLst>
          </p:cNvPr>
          <p:cNvSpPr txBox="1"/>
          <p:nvPr/>
        </p:nvSpPr>
        <p:spPr>
          <a:xfrm>
            <a:off x="2620689" y="5629275"/>
            <a:ext cx="69473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Sourced from </a:t>
            </a:r>
            <a:r>
              <a:rPr lang="en-US">
                <a:ea typeface="+mn-lt"/>
                <a:cs typeface="+mn-lt"/>
              </a:rPr>
              <a:t>www.stryvemarketing.com</a:t>
            </a:r>
            <a:endParaRPr lang="en-US"/>
          </a:p>
        </p:txBody>
      </p:sp>
    </p:spTree>
    <p:extLst>
      <p:ext uri="{BB962C8B-B14F-4D97-AF65-F5344CB8AC3E}">
        <p14:creationId xmlns:p14="http://schemas.microsoft.com/office/powerpoint/2010/main" val="805074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70E5419E-4153-483B-936D-5EB2951D1875}"/>
              </a:ext>
            </a:extLst>
          </p:cNvPr>
          <p:cNvPicPr>
            <a:picLocks noGrp="1" noChangeAspect="1"/>
          </p:cNvPicPr>
          <p:nvPr>
            <p:ph idx="1"/>
          </p:nvPr>
        </p:nvPicPr>
        <p:blipFill>
          <a:blip r:embed="rId2"/>
          <a:stretch>
            <a:fillRect/>
          </a:stretch>
        </p:blipFill>
        <p:spPr>
          <a:xfrm>
            <a:off x="5255" y="286058"/>
            <a:ext cx="9842272" cy="1191808"/>
          </a:xfrm>
        </p:spPr>
      </p:pic>
      <p:sp>
        <p:nvSpPr>
          <p:cNvPr id="11" name="TextBox 10">
            <a:extLst>
              <a:ext uri="{FF2B5EF4-FFF2-40B4-BE49-F238E27FC236}">
                <a16:creationId xmlns:a16="http://schemas.microsoft.com/office/drawing/2014/main" id="{E03F2FAB-8D7F-4E91-AEDF-78A4DFA9F3D2}"/>
              </a:ext>
            </a:extLst>
          </p:cNvPr>
          <p:cNvSpPr txBox="1"/>
          <p:nvPr/>
        </p:nvSpPr>
        <p:spPr>
          <a:xfrm>
            <a:off x="993227" y="1939159"/>
            <a:ext cx="1067851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t>If you want to manage all pages in one place, you should possibly consider a third-party post scheduler or manager. Otherwise, you'll need manually post on each individual platform!</a:t>
            </a:r>
            <a:endParaRPr lang="en-US" sz="2200" dirty="0">
              <a:cs typeface="Calibri"/>
            </a:endParaRPr>
          </a:p>
        </p:txBody>
      </p:sp>
      <p:pic>
        <p:nvPicPr>
          <p:cNvPr id="13" name="Picture 14" descr="Graphical user interface, application, website&#10;&#10;Description automatically generated">
            <a:extLst>
              <a:ext uri="{FF2B5EF4-FFF2-40B4-BE49-F238E27FC236}">
                <a16:creationId xmlns:a16="http://schemas.microsoft.com/office/drawing/2014/main" id="{286382BD-6146-4C10-AD34-F66678E5B4F6}"/>
              </a:ext>
            </a:extLst>
          </p:cNvPr>
          <p:cNvPicPr>
            <a:picLocks noChangeAspect="1"/>
          </p:cNvPicPr>
          <p:nvPr/>
        </p:nvPicPr>
        <p:blipFill>
          <a:blip r:embed="rId3"/>
          <a:stretch>
            <a:fillRect/>
          </a:stretch>
        </p:blipFill>
        <p:spPr>
          <a:xfrm>
            <a:off x="691056" y="3034135"/>
            <a:ext cx="5423337" cy="3115143"/>
          </a:xfrm>
          <a:prstGeom prst="rect">
            <a:avLst/>
          </a:prstGeom>
        </p:spPr>
      </p:pic>
      <p:pic>
        <p:nvPicPr>
          <p:cNvPr id="15" name="Picture 16" descr="Graphical user interface, website&#10;&#10;Description automatically generated">
            <a:extLst>
              <a:ext uri="{FF2B5EF4-FFF2-40B4-BE49-F238E27FC236}">
                <a16:creationId xmlns:a16="http://schemas.microsoft.com/office/drawing/2014/main" id="{B5C92F0F-B7D8-4D81-A383-027388B8607E}"/>
              </a:ext>
            </a:extLst>
          </p:cNvPr>
          <p:cNvPicPr>
            <a:picLocks noChangeAspect="1"/>
          </p:cNvPicPr>
          <p:nvPr/>
        </p:nvPicPr>
        <p:blipFill>
          <a:blip r:embed="rId4"/>
          <a:stretch>
            <a:fillRect/>
          </a:stretch>
        </p:blipFill>
        <p:spPr>
          <a:xfrm>
            <a:off x="6484883" y="3035884"/>
            <a:ext cx="5213131" cy="3111647"/>
          </a:xfrm>
          <a:prstGeom prst="rect">
            <a:avLst/>
          </a:prstGeom>
        </p:spPr>
      </p:pic>
      <p:pic>
        <p:nvPicPr>
          <p:cNvPr id="17" name="Picture 17" descr="Graphical user interface, text, website&#10;&#10;Description automatically generated">
            <a:extLst>
              <a:ext uri="{FF2B5EF4-FFF2-40B4-BE49-F238E27FC236}">
                <a16:creationId xmlns:a16="http://schemas.microsoft.com/office/drawing/2014/main" id="{A48972F0-0090-452F-A4D8-8971BD5E03C3}"/>
              </a:ext>
            </a:extLst>
          </p:cNvPr>
          <p:cNvPicPr>
            <a:picLocks noChangeAspect="1"/>
          </p:cNvPicPr>
          <p:nvPr/>
        </p:nvPicPr>
        <p:blipFill>
          <a:blip r:embed="rId5"/>
          <a:stretch>
            <a:fillRect/>
          </a:stretch>
        </p:blipFill>
        <p:spPr>
          <a:xfrm>
            <a:off x="2398986" y="2146106"/>
            <a:ext cx="8182303" cy="4707272"/>
          </a:xfrm>
          <a:prstGeom prst="rect">
            <a:avLst/>
          </a:prstGeom>
        </p:spPr>
      </p:pic>
    </p:spTree>
    <p:extLst>
      <p:ext uri="{BB962C8B-B14F-4D97-AF65-F5344CB8AC3E}">
        <p14:creationId xmlns:p14="http://schemas.microsoft.com/office/powerpoint/2010/main" val="26358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con&#10;&#10;Description automatically generated">
            <a:extLst>
              <a:ext uri="{FF2B5EF4-FFF2-40B4-BE49-F238E27FC236}">
                <a16:creationId xmlns:a16="http://schemas.microsoft.com/office/drawing/2014/main" id="{21CBC647-2355-4FBD-9EA9-93DC604B0911}"/>
              </a:ext>
            </a:extLst>
          </p:cNvPr>
          <p:cNvPicPr>
            <a:picLocks noGrp="1" noChangeAspect="1"/>
          </p:cNvPicPr>
          <p:nvPr>
            <p:ph idx="1"/>
          </p:nvPr>
        </p:nvPicPr>
        <p:blipFill>
          <a:blip r:embed="rId2"/>
          <a:stretch>
            <a:fillRect/>
          </a:stretch>
        </p:blipFill>
        <p:spPr>
          <a:xfrm>
            <a:off x="1357049" y="2248071"/>
            <a:ext cx="3296694" cy="2087907"/>
          </a:xfrm>
        </p:spPr>
      </p:pic>
      <p:pic>
        <p:nvPicPr>
          <p:cNvPr id="5" name="Picture 5" descr="White text on a black background&#10;&#10;Description automatically generated">
            <a:extLst>
              <a:ext uri="{FF2B5EF4-FFF2-40B4-BE49-F238E27FC236}">
                <a16:creationId xmlns:a16="http://schemas.microsoft.com/office/drawing/2014/main" id="{CD67FAF1-653E-4039-88EF-3DCAD1F0951A}"/>
              </a:ext>
            </a:extLst>
          </p:cNvPr>
          <p:cNvPicPr>
            <a:picLocks noChangeAspect="1"/>
          </p:cNvPicPr>
          <p:nvPr/>
        </p:nvPicPr>
        <p:blipFill>
          <a:blip r:embed="rId3"/>
          <a:stretch>
            <a:fillRect/>
          </a:stretch>
        </p:blipFill>
        <p:spPr>
          <a:xfrm>
            <a:off x="5976555" y="742912"/>
            <a:ext cx="5843391" cy="3895594"/>
          </a:xfrm>
          <a:prstGeom prst="rect">
            <a:avLst/>
          </a:prstGeom>
        </p:spPr>
      </p:pic>
      <p:cxnSp>
        <p:nvCxnSpPr>
          <p:cNvPr id="6" name="Straight Arrow Connector 5">
            <a:extLst>
              <a:ext uri="{FF2B5EF4-FFF2-40B4-BE49-F238E27FC236}">
                <a16:creationId xmlns:a16="http://schemas.microsoft.com/office/drawing/2014/main" id="{825733F6-C792-4443-BC94-27C576CEBCF1}"/>
              </a:ext>
            </a:extLst>
          </p:cNvPr>
          <p:cNvCxnSpPr/>
          <p:nvPr/>
        </p:nvCxnSpPr>
        <p:spPr>
          <a:xfrm flipV="1">
            <a:off x="6734827" y="4318346"/>
            <a:ext cx="4331917" cy="1043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BF76B-23C7-41F6-B2F8-48E5729318EF}"/>
              </a:ext>
            </a:extLst>
          </p:cNvPr>
          <p:cNvSpPr txBox="1"/>
          <p:nvPr/>
        </p:nvSpPr>
        <p:spPr>
          <a:xfrm>
            <a:off x="1749318" y="4731746"/>
            <a:ext cx="99739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a:t>Let's visit www.facebook.com to explore a page.</a:t>
            </a:r>
            <a:endParaRPr lang="en-US" sz="2400">
              <a:cs typeface="Calibri"/>
            </a:endParaRPr>
          </a:p>
          <a:p>
            <a:pPr algn="r"/>
            <a:endParaRPr lang="en-US" sz="2400" dirty="0">
              <a:cs typeface="Calibri"/>
            </a:endParaRPr>
          </a:p>
        </p:txBody>
      </p:sp>
    </p:spTree>
    <p:extLst>
      <p:ext uri="{BB962C8B-B14F-4D97-AF65-F5344CB8AC3E}">
        <p14:creationId xmlns:p14="http://schemas.microsoft.com/office/powerpoint/2010/main" val="2698695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B70BA9499464408E66F1C98782C98F" ma:contentTypeVersion="11" ma:contentTypeDescription="Create a new document." ma:contentTypeScope="" ma:versionID="638934db4a45f075f45b9cfdf5f7a74a">
  <xsd:schema xmlns:xsd="http://www.w3.org/2001/XMLSchema" xmlns:xs="http://www.w3.org/2001/XMLSchema" xmlns:p="http://schemas.microsoft.com/office/2006/metadata/properties" xmlns:ns2="c26e68c4-ce5a-4b4d-b657-645259818331" xmlns:ns3="acb6e972-c4ff-4727-998c-e92f5f791e25" targetNamespace="http://schemas.microsoft.com/office/2006/metadata/properties" ma:root="true" ma:fieldsID="1b1c8b9b356baa0af9425cf81800a9a3" ns2:_="" ns3:_="">
    <xsd:import namespace="c26e68c4-ce5a-4b4d-b657-645259818331"/>
    <xsd:import namespace="acb6e972-c4ff-4727-998c-e92f5f791e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e68c4-ce5a-4b4d-b657-645259818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b6e972-c4ff-4727-998c-e92f5f791e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47EFBF-F3BC-489B-B202-6E3C2B5347E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46F188B-950D-4AEB-B3FB-AE8373D611DC}">
  <ds:schemaRefs>
    <ds:schemaRef ds:uri="http://schemas.microsoft.com/sharepoint/v3/contenttype/forms"/>
  </ds:schemaRefs>
</ds:datastoreItem>
</file>

<file path=customXml/itemProps3.xml><?xml version="1.0" encoding="utf-8"?>
<ds:datastoreItem xmlns:ds="http://schemas.openxmlformats.org/officeDocument/2006/customXml" ds:itemID="{BD56D10D-8BEF-45A2-9654-95FFC47BDE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e68c4-ce5a-4b4d-b657-645259818331"/>
    <ds:schemaRef ds:uri="acb6e972-c4ff-4727-998c-e92f5f791e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46</Slides>
  <Notes>18</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1149</cp:revision>
  <dcterms:created xsi:type="dcterms:W3CDTF">2021-11-12T21:00:02Z</dcterms:created>
  <dcterms:modified xsi:type="dcterms:W3CDTF">2021-11-18T15:53:46Z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0x01010098B70BA9499464408E66F1C98782C98F</vt:lpwstr>
  </property>
</Properties>
</file>